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716" r:id="rId6"/>
    <p:sldMasterId id="2147483735" r:id="rId7"/>
    <p:sldMasterId id="2147483746" r:id="rId8"/>
    <p:sldMasterId id="2147483759" r:id="rId9"/>
    <p:sldMasterId id="2147483765" r:id="rId10"/>
  </p:sldMasterIdLst>
  <p:notesMasterIdLst>
    <p:notesMasterId r:id="rId51"/>
  </p:notesMasterIdLst>
  <p:sldIdLst>
    <p:sldId id="2140919223" r:id="rId11"/>
    <p:sldId id="5175" r:id="rId12"/>
    <p:sldId id="5176" r:id="rId13"/>
    <p:sldId id="2140919240" r:id="rId14"/>
    <p:sldId id="2140919239" r:id="rId15"/>
    <p:sldId id="2140919244" r:id="rId16"/>
    <p:sldId id="2140919224" r:id="rId17"/>
    <p:sldId id="5148" r:id="rId18"/>
    <p:sldId id="2140919227" r:id="rId19"/>
    <p:sldId id="5290" r:id="rId20"/>
    <p:sldId id="2140919237" r:id="rId21"/>
    <p:sldId id="2140919228" r:id="rId22"/>
    <p:sldId id="5177" r:id="rId23"/>
    <p:sldId id="5178" r:id="rId24"/>
    <p:sldId id="5296" r:id="rId25"/>
    <p:sldId id="5380" r:id="rId26"/>
    <p:sldId id="5377" r:id="rId27"/>
    <p:sldId id="5384" r:id="rId28"/>
    <p:sldId id="5385" r:id="rId29"/>
    <p:sldId id="5378" r:id="rId30"/>
    <p:sldId id="5387" r:id="rId31"/>
    <p:sldId id="5388" r:id="rId32"/>
    <p:sldId id="5379" r:id="rId33"/>
    <p:sldId id="5390" r:id="rId34"/>
    <p:sldId id="5187" r:id="rId35"/>
    <p:sldId id="5188" r:id="rId36"/>
    <p:sldId id="5381" r:id="rId37"/>
    <p:sldId id="5191" r:id="rId38"/>
    <p:sldId id="2140919242" r:id="rId39"/>
    <p:sldId id="5309" r:id="rId40"/>
    <p:sldId id="2140919243" r:id="rId41"/>
    <p:sldId id="2140919230" r:id="rId42"/>
    <p:sldId id="2140919231" r:id="rId43"/>
    <p:sldId id="2140919238" r:id="rId44"/>
    <p:sldId id="2140919232" r:id="rId45"/>
    <p:sldId id="2140919235" r:id="rId46"/>
    <p:sldId id="2140919233" r:id="rId47"/>
    <p:sldId id="2140919245" r:id="rId48"/>
    <p:sldId id="2140919234" r:id="rId49"/>
    <p:sldId id="522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Agenda" id="{3CB43E72-3684-4985-B252-FC842B22DBDC}">
          <p14:sldIdLst>
            <p14:sldId id="2140919223"/>
            <p14:sldId id="5175"/>
            <p14:sldId id="5176"/>
            <p14:sldId id="2140919240"/>
            <p14:sldId id="2140919239"/>
            <p14:sldId id="2140919244"/>
          </p14:sldIdLst>
        </p14:section>
        <p14:section name="CODI Refresher" id="{BD14195F-9F32-465E-83B3-6E7C8DE928E9}">
          <p14:sldIdLst>
            <p14:sldId id="2140919224"/>
            <p14:sldId id="5148"/>
            <p14:sldId id="2140919227"/>
            <p14:sldId id="5290"/>
            <p14:sldId id="2140919237"/>
            <p14:sldId id="2140919228"/>
          </p14:sldIdLst>
        </p14:section>
        <p14:section name="CODI@CO update" id="{40A5AD45-4A24-475A-802D-3F24A9661265}">
          <p14:sldIdLst>
            <p14:sldId id="5177"/>
            <p14:sldId id="5178"/>
            <p14:sldId id="5296"/>
            <p14:sldId id="5380"/>
            <p14:sldId id="5377"/>
            <p14:sldId id="5384"/>
            <p14:sldId id="5385"/>
            <p14:sldId id="5378"/>
            <p14:sldId id="5387"/>
            <p14:sldId id="5388"/>
            <p14:sldId id="5379"/>
            <p14:sldId id="5390"/>
            <p14:sldId id="5187"/>
            <p14:sldId id="5188"/>
            <p14:sldId id="5381"/>
            <p14:sldId id="5191"/>
          </p14:sldIdLst>
        </p14:section>
        <p14:section name="CODI@NC update" id="{5E80BB40-A5C4-4859-93B6-8E1DBE49AFBC}">
          <p14:sldIdLst>
            <p14:sldId id="2140919242"/>
            <p14:sldId id="5309"/>
            <p14:sldId id="2140919243"/>
            <p14:sldId id="2140919230"/>
            <p14:sldId id="2140919231"/>
            <p14:sldId id="2140919238"/>
            <p14:sldId id="2140919232"/>
            <p14:sldId id="2140919235"/>
            <p14:sldId id="2140919233"/>
          </p14:sldIdLst>
        </p14:section>
        <p14:section name="Discussion" id="{1C139BF0-AA5D-4A1E-BF15-A1E31272A912}">
          <p14:sldIdLst>
            <p14:sldId id="2140919245"/>
            <p14:sldId id="2140919234"/>
            <p14:sldId id="522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6A306-7427-CF40-E170-66B5143F770B}" name="Reece L Adamson" initials="RA" userId="S::radamson@mitre.org::5ba7c237-b41f-4a05-bf38-93b30de1f074" providerId="AD"/>
  <p188:author id="{C3B01C4D-52EF-A7BB-DA3B-E2BA53E771F5}" name="Nina Bastian" initials="NB" userId="S::ninab@coloradohealth.onmicrosoft.com::3123b133-f536-4ac9-be16-d867ea95c7df" providerId="AD"/>
  <p188:author id="{EEDEE44F-1516-3252-83C0-D45B7BD56ED4}" name="Dr. Keith J Miller" initials="DM" userId="S::keith@mitre.org::38590b7e-e0fc-406b-9512-49be32d9e424" providerId="AD"/>
  <p188:author id="{CE0F6350-CED4-D6F0-155A-6B431E179D6E}" name="Kaitlin M. Porter" initials="KMP" userId="S::KPORTER@MITRE.ORG::490f9db4-1205-4189-a1f1-ab64a4d6e244" providerId="AD"/>
  <p188:author id="{C651086F-B271-3EE2-7214-EAD80A99024A}" name="Melissa Bruno" initials="MAB" userId="Melissa Bruno" providerId="None"/>
  <p188:author id="{7851B980-9711-FFB7-645D-151F13D69C10}" name="Alex Beede" initials="AB" userId="S::ABEEDE@MITRE.ORG::0a66d0f7-a246-42c1-8933-6cb7ef1841f3" providerId="AD"/>
  <p188:author id="{8C8047D7-A0BB-56EB-8F19-A66D733E5BFF}" name="Stephanie Poley" initials="SP" userId="S::stephanie.poley_duke.edu#ext#@mitreextorg.onmicrosoft.com::1b09de3c-3b77-449a-bdbb-2fe73d6146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lissa Bruno" initials="MAB" lastIdx="15" clrIdx="0">
    <p:extLst>
      <p:ext uri="{19B8F6BF-5375-455C-9EA6-DF929625EA0E}">
        <p15:presenceInfo xmlns:p15="http://schemas.microsoft.com/office/powerpoint/2012/main" userId="Melissa Bruno" providerId="None"/>
      </p:ext>
    </p:extLst>
  </p:cmAuthor>
  <p:cmAuthor id="2" name="Jim Jellison" initials="JJ" lastIdx="2" clrIdx="1">
    <p:extLst>
      <p:ext uri="{19B8F6BF-5375-455C-9EA6-DF929625EA0E}">
        <p15:presenceInfo xmlns:p15="http://schemas.microsoft.com/office/powerpoint/2012/main" userId="S::JJELLISON@MITRE.ORG::a09fb0b3-05ff-4e68-a881-0d88538a84c2" providerId="AD"/>
      </p:ext>
    </p:extLst>
  </p:cmAuthor>
  <p:cmAuthor id="3" name="Kaitlin M. Porter" initials="KMP" lastIdx="12" clrIdx="2">
    <p:extLst>
      <p:ext uri="{19B8F6BF-5375-455C-9EA6-DF929625EA0E}">
        <p15:presenceInfo xmlns:p15="http://schemas.microsoft.com/office/powerpoint/2012/main" userId="S::KPORTER@MITRE.ORG::490f9db4-1205-4189-a1f1-ab64a4d6e244" providerId="AD"/>
      </p:ext>
    </p:extLst>
  </p:cmAuthor>
  <p:cmAuthor id="4" name="Melissa E Garcia" initials="MG" lastIdx="1" clrIdx="3">
    <p:extLst>
      <p:ext uri="{19B8F6BF-5375-455C-9EA6-DF929625EA0E}">
        <p15:presenceInfo xmlns:p15="http://schemas.microsoft.com/office/powerpoint/2012/main" userId="S::megarcia@mitre.org::a72c1916-e9d1-432a-857b-92019af2e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70AC2E"/>
    <a:srgbClr val="BFBFBF"/>
    <a:srgbClr val="82D81A"/>
    <a:srgbClr val="34AC8B"/>
    <a:srgbClr val="9EE2CF"/>
    <a:srgbClr val="DFF5EF"/>
    <a:srgbClr val="21C5FF"/>
    <a:srgbClr val="F16935"/>
    <a:srgbClr val="7EB2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CF9EC-DE1E-453C-9A34-5E39F569ABDF}" v="201" dt="2022-11-16T17:56:26.138"/>
    <p1510:client id="{CE48B6E7-EADD-423C-AFF5-9E7404692E4D}" v="23" vWet="29" dt="2022-11-15T13:55:48.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6A827-3B35-4FFD-80FC-90F8C9CBD1EB}" type="doc">
      <dgm:prSet loTypeId="urn:microsoft.com/office/officeart/2005/8/layout/venn1" loCatId="relationship" qsTypeId="urn:microsoft.com/office/officeart/2005/8/quickstyle/simple1" qsCatId="simple" csTypeId="urn:microsoft.com/office/officeart/2005/8/colors/colorful4" csCatId="colorful" phldr="1"/>
      <dgm:spPr/>
    </dgm:pt>
    <dgm:pt modelId="{BC6670B2-3719-4AAA-A527-9F2CA3BF1D4C}">
      <dgm:prSet phldrT="[Text]" custT="1"/>
      <dgm:spPr/>
      <dgm:t>
        <a:bodyPr/>
        <a:lstStyle/>
        <a:p>
          <a:r>
            <a:rPr lang="en-US" sz="1100" b="1"/>
            <a:t>Community Health</a:t>
          </a:r>
        </a:p>
      </dgm:t>
    </dgm:pt>
    <dgm:pt modelId="{0A8B3365-2095-4F46-8BFF-FD13EB0667D4}" type="parTrans" cxnId="{0DC76A03-3F46-4CAF-922D-A7F20C33AA3F}">
      <dgm:prSet/>
      <dgm:spPr/>
      <dgm:t>
        <a:bodyPr/>
        <a:lstStyle/>
        <a:p>
          <a:endParaRPr lang="en-US" sz="1100" b="1"/>
        </a:p>
      </dgm:t>
    </dgm:pt>
    <dgm:pt modelId="{19AC37C4-2D7A-4813-8DF3-6C1A0B7C8B58}" type="sibTrans" cxnId="{0DC76A03-3F46-4CAF-922D-A7F20C33AA3F}">
      <dgm:prSet/>
      <dgm:spPr/>
      <dgm:t>
        <a:bodyPr/>
        <a:lstStyle/>
        <a:p>
          <a:endParaRPr lang="en-US" sz="1100" b="1"/>
        </a:p>
      </dgm:t>
    </dgm:pt>
    <dgm:pt modelId="{F9A98219-2FF6-4FA4-A64A-479C2FBD5F85}">
      <dgm:prSet phldrT="[Text]" custT="1"/>
      <dgm:spPr/>
      <dgm:t>
        <a:bodyPr/>
        <a:lstStyle/>
        <a:p>
          <a:r>
            <a:rPr lang="en-US" sz="1100" b="1"/>
            <a:t>Evaluation &amp; QI</a:t>
          </a:r>
        </a:p>
      </dgm:t>
    </dgm:pt>
    <dgm:pt modelId="{68266CC2-F2BC-40E1-8AD2-60E25F92E2B1}" type="parTrans" cxnId="{540945C6-D2F6-40C5-A2A8-DFBE1CC65ACC}">
      <dgm:prSet/>
      <dgm:spPr/>
      <dgm:t>
        <a:bodyPr/>
        <a:lstStyle/>
        <a:p>
          <a:endParaRPr lang="en-US" sz="1100" b="1"/>
        </a:p>
      </dgm:t>
    </dgm:pt>
    <dgm:pt modelId="{B0D4AE15-F385-4DC8-BB5A-9B0FA22A1783}" type="sibTrans" cxnId="{540945C6-D2F6-40C5-A2A8-DFBE1CC65ACC}">
      <dgm:prSet/>
      <dgm:spPr/>
      <dgm:t>
        <a:bodyPr/>
        <a:lstStyle/>
        <a:p>
          <a:endParaRPr lang="en-US" sz="1100" b="1"/>
        </a:p>
      </dgm:t>
    </dgm:pt>
    <dgm:pt modelId="{D7C2024F-8101-493F-8262-643085BD9AE5}">
      <dgm:prSet phldrT="[Text]" custT="1"/>
      <dgm:spPr/>
      <dgm:t>
        <a:bodyPr/>
        <a:lstStyle/>
        <a:p>
          <a:pPr algn="ctr"/>
          <a:r>
            <a:rPr lang="en-US" sz="1100" b="1"/>
            <a:t>Research &amp; Surveillance</a:t>
          </a:r>
        </a:p>
      </dgm:t>
    </dgm:pt>
    <dgm:pt modelId="{A72BDC0B-3C07-4713-999F-BB6739DBF1A3}" type="parTrans" cxnId="{99276080-0AE9-41D1-9DFC-4EF447B03978}">
      <dgm:prSet/>
      <dgm:spPr/>
      <dgm:t>
        <a:bodyPr/>
        <a:lstStyle/>
        <a:p>
          <a:endParaRPr lang="en-US" sz="1100" b="1"/>
        </a:p>
      </dgm:t>
    </dgm:pt>
    <dgm:pt modelId="{AECF2EBB-CF41-4917-BD5E-5E17748FF25C}" type="sibTrans" cxnId="{99276080-0AE9-41D1-9DFC-4EF447B03978}">
      <dgm:prSet/>
      <dgm:spPr/>
      <dgm:t>
        <a:bodyPr/>
        <a:lstStyle/>
        <a:p>
          <a:endParaRPr lang="en-US" sz="1100" b="1"/>
        </a:p>
      </dgm:t>
    </dgm:pt>
    <dgm:pt modelId="{0375A7D8-BFE3-4E7C-8BD9-CE94B1ABF62E}" type="pres">
      <dgm:prSet presAssocID="{6D96A827-3B35-4FFD-80FC-90F8C9CBD1EB}" presName="compositeShape" presStyleCnt="0">
        <dgm:presLayoutVars>
          <dgm:chMax val="7"/>
          <dgm:dir/>
          <dgm:resizeHandles val="exact"/>
        </dgm:presLayoutVars>
      </dgm:prSet>
      <dgm:spPr/>
    </dgm:pt>
    <dgm:pt modelId="{5FA5580D-8DA7-43FB-A867-F5C77AFA4A72}" type="pres">
      <dgm:prSet presAssocID="{BC6670B2-3719-4AAA-A527-9F2CA3BF1D4C}" presName="circ1" presStyleLbl="vennNode1" presStyleIdx="0" presStyleCnt="3" custLinFactNeighborX="-1176" custLinFactNeighborY="198"/>
      <dgm:spPr/>
      <dgm:t>
        <a:bodyPr/>
        <a:lstStyle/>
        <a:p>
          <a:endParaRPr lang="en-US"/>
        </a:p>
      </dgm:t>
    </dgm:pt>
    <dgm:pt modelId="{E824976F-7B60-4F42-8CF0-61998B905AC5}" type="pres">
      <dgm:prSet presAssocID="{BC6670B2-3719-4AAA-A527-9F2CA3BF1D4C}" presName="circ1Tx" presStyleLbl="revTx" presStyleIdx="0" presStyleCnt="0">
        <dgm:presLayoutVars>
          <dgm:chMax val="0"/>
          <dgm:chPref val="0"/>
          <dgm:bulletEnabled val="1"/>
        </dgm:presLayoutVars>
      </dgm:prSet>
      <dgm:spPr/>
      <dgm:t>
        <a:bodyPr/>
        <a:lstStyle/>
        <a:p>
          <a:endParaRPr lang="en-US"/>
        </a:p>
      </dgm:t>
    </dgm:pt>
    <dgm:pt modelId="{97308D01-0956-48EC-AF49-E2002645C9AB}" type="pres">
      <dgm:prSet presAssocID="{F9A98219-2FF6-4FA4-A64A-479C2FBD5F85}" presName="circ2" presStyleLbl="vennNode1" presStyleIdx="1" presStyleCnt="3" custLinFactNeighborX="3088" custLinFactNeighborY="-5504"/>
      <dgm:spPr/>
      <dgm:t>
        <a:bodyPr/>
        <a:lstStyle/>
        <a:p>
          <a:endParaRPr lang="en-US"/>
        </a:p>
      </dgm:t>
    </dgm:pt>
    <dgm:pt modelId="{198C5AB3-3E4D-406C-B135-1DE82FCBC3A4}" type="pres">
      <dgm:prSet presAssocID="{F9A98219-2FF6-4FA4-A64A-479C2FBD5F85}" presName="circ2Tx" presStyleLbl="revTx" presStyleIdx="0" presStyleCnt="0">
        <dgm:presLayoutVars>
          <dgm:chMax val="0"/>
          <dgm:chPref val="0"/>
          <dgm:bulletEnabled val="1"/>
        </dgm:presLayoutVars>
      </dgm:prSet>
      <dgm:spPr/>
      <dgm:t>
        <a:bodyPr/>
        <a:lstStyle/>
        <a:p>
          <a:endParaRPr lang="en-US"/>
        </a:p>
      </dgm:t>
    </dgm:pt>
    <dgm:pt modelId="{975260BA-B6AB-45B8-9711-117E0FF43405}" type="pres">
      <dgm:prSet presAssocID="{D7C2024F-8101-493F-8262-643085BD9AE5}" presName="circ3" presStyleLbl="vennNode1" presStyleIdx="2" presStyleCnt="3" custLinFactNeighborX="-3233" custLinFactNeighborY="-8912"/>
      <dgm:spPr/>
      <dgm:t>
        <a:bodyPr/>
        <a:lstStyle/>
        <a:p>
          <a:endParaRPr lang="en-US"/>
        </a:p>
      </dgm:t>
    </dgm:pt>
    <dgm:pt modelId="{DFD2EBF2-B02D-4B2A-836C-FDCB2EDD9872}" type="pres">
      <dgm:prSet presAssocID="{D7C2024F-8101-493F-8262-643085BD9AE5}" presName="circ3Tx" presStyleLbl="revTx" presStyleIdx="0" presStyleCnt="0">
        <dgm:presLayoutVars>
          <dgm:chMax val="0"/>
          <dgm:chPref val="0"/>
          <dgm:bulletEnabled val="1"/>
        </dgm:presLayoutVars>
      </dgm:prSet>
      <dgm:spPr/>
      <dgm:t>
        <a:bodyPr/>
        <a:lstStyle/>
        <a:p>
          <a:endParaRPr lang="en-US"/>
        </a:p>
      </dgm:t>
    </dgm:pt>
  </dgm:ptLst>
  <dgm:cxnLst>
    <dgm:cxn modelId="{A14F4B88-82F0-410B-BC10-0D7CD58BAD41}" type="presOf" srcId="{D7C2024F-8101-493F-8262-643085BD9AE5}" destId="{DFD2EBF2-B02D-4B2A-836C-FDCB2EDD9872}" srcOrd="1" destOrd="0" presId="urn:microsoft.com/office/officeart/2005/8/layout/venn1"/>
    <dgm:cxn modelId="{6B93ACE8-6EFF-4A35-BBDF-4969DCB97B4E}" type="presOf" srcId="{BC6670B2-3719-4AAA-A527-9F2CA3BF1D4C}" destId="{5FA5580D-8DA7-43FB-A867-F5C77AFA4A72}" srcOrd="0" destOrd="0" presId="urn:microsoft.com/office/officeart/2005/8/layout/venn1"/>
    <dgm:cxn modelId="{69E018AC-5F14-4BB9-9458-08CFB4DD3E20}" type="presOf" srcId="{BC6670B2-3719-4AAA-A527-9F2CA3BF1D4C}" destId="{E824976F-7B60-4F42-8CF0-61998B905AC5}" srcOrd="1" destOrd="0" presId="urn:microsoft.com/office/officeart/2005/8/layout/venn1"/>
    <dgm:cxn modelId="{0DC76A03-3F46-4CAF-922D-A7F20C33AA3F}" srcId="{6D96A827-3B35-4FFD-80FC-90F8C9CBD1EB}" destId="{BC6670B2-3719-4AAA-A527-9F2CA3BF1D4C}" srcOrd="0" destOrd="0" parTransId="{0A8B3365-2095-4F46-8BFF-FD13EB0667D4}" sibTransId="{19AC37C4-2D7A-4813-8DF3-6C1A0B7C8B58}"/>
    <dgm:cxn modelId="{5CFE0E1F-6145-44B8-A682-DB95DBAE82F9}" type="presOf" srcId="{F9A98219-2FF6-4FA4-A64A-479C2FBD5F85}" destId="{198C5AB3-3E4D-406C-B135-1DE82FCBC3A4}" srcOrd="1" destOrd="0" presId="urn:microsoft.com/office/officeart/2005/8/layout/venn1"/>
    <dgm:cxn modelId="{540945C6-D2F6-40C5-A2A8-DFBE1CC65ACC}" srcId="{6D96A827-3B35-4FFD-80FC-90F8C9CBD1EB}" destId="{F9A98219-2FF6-4FA4-A64A-479C2FBD5F85}" srcOrd="1" destOrd="0" parTransId="{68266CC2-F2BC-40E1-8AD2-60E25F92E2B1}" sibTransId="{B0D4AE15-F385-4DC8-BB5A-9B0FA22A1783}"/>
    <dgm:cxn modelId="{EE55F007-C453-46BA-82E8-70663E68D214}" type="presOf" srcId="{6D96A827-3B35-4FFD-80FC-90F8C9CBD1EB}" destId="{0375A7D8-BFE3-4E7C-8BD9-CE94B1ABF62E}" srcOrd="0" destOrd="0" presId="urn:microsoft.com/office/officeart/2005/8/layout/venn1"/>
    <dgm:cxn modelId="{99276080-0AE9-41D1-9DFC-4EF447B03978}" srcId="{6D96A827-3B35-4FFD-80FC-90F8C9CBD1EB}" destId="{D7C2024F-8101-493F-8262-643085BD9AE5}" srcOrd="2" destOrd="0" parTransId="{A72BDC0B-3C07-4713-999F-BB6739DBF1A3}" sibTransId="{AECF2EBB-CF41-4917-BD5E-5E17748FF25C}"/>
    <dgm:cxn modelId="{36E22C21-F2A7-4C45-97B7-3C625A1BA5D5}" type="presOf" srcId="{D7C2024F-8101-493F-8262-643085BD9AE5}" destId="{975260BA-B6AB-45B8-9711-117E0FF43405}" srcOrd="0" destOrd="0" presId="urn:microsoft.com/office/officeart/2005/8/layout/venn1"/>
    <dgm:cxn modelId="{CE88D464-4701-4024-827C-A028487BE5D2}" type="presOf" srcId="{F9A98219-2FF6-4FA4-A64A-479C2FBD5F85}" destId="{97308D01-0956-48EC-AF49-E2002645C9AB}" srcOrd="0" destOrd="0" presId="urn:microsoft.com/office/officeart/2005/8/layout/venn1"/>
    <dgm:cxn modelId="{DE4B81BE-4EA4-4AE9-9A8E-FB9C3051C6FE}" type="presParOf" srcId="{0375A7D8-BFE3-4E7C-8BD9-CE94B1ABF62E}" destId="{5FA5580D-8DA7-43FB-A867-F5C77AFA4A72}" srcOrd="0" destOrd="0" presId="urn:microsoft.com/office/officeart/2005/8/layout/venn1"/>
    <dgm:cxn modelId="{869575E2-1988-4A6E-8E63-C927BB8451AA}" type="presParOf" srcId="{0375A7D8-BFE3-4E7C-8BD9-CE94B1ABF62E}" destId="{E824976F-7B60-4F42-8CF0-61998B905AC5}" srcOrd="1" destOrd="0" presId="urn:microsoft.com/office/officeart/2005/8/layout/venn1"/>
    <dgm:cxn modelId="{3A76FB8D-D6FD-4A5F-8552-C805CD1DB9BD}" type="presParOf" srcId="{0375A7D8-BFE3-4E7C-8BD9-CE94B1ABF62E}" destId="{97308D01-0956-48EC-AF49-E2002645C9AB}" srcOrd="2" destOrd="0" presId="urn:microsoft.com/office/officeart/2005/8/layout/venn1"/>
    <dgm:cxn modelId="{4D3D59DB-B375-4DCF-A868-ABDB9B399BBC}" type="presParOf" srcId="{0375A7D8-BFE3-4E7C-8BD9-CE94B1ABF62E}" destId="{198C5AB3-3E4D-406C-B135-1DE82FCBC3A4}" srcOrd="3" destOrd="0" presId="urn:microsoft.com/office/officeart/2005/8/layout/venn1"/>
    <dgm:cxn modelId="{1833AB30-CE5C-4451-B42B-45060A58ABAB}" type="presParOf" srcId="{0375A7D8-BFE3-4E7C-8BD9-CE94B1ABF62E}" destId="{975260BA-B6AB-45B8-9711-117E0FF43405}" srcOrd="4" destOrd="0" presId="urn:microsoft.com/office/officeart/2005/8/layout/venn1"/>
    <dgm:cxn modelId="{47542F12-4B87-43BC-9052-D3E1CA05D531}" type="presParOf" srcId="{0375A7D8-BFE3-4E7C-8BD9-CE94B1ABF62E}" destId="{DFD2EBF2-B02D-4B2A-836C-FDCB2EDD987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5580D-8DA7-43FB-A867-F5C77AFA4A72}">
      <dsp:nvSpPr>
        <dsp:cNvPr id="0" name=""/>
        <dsp:cNvSpPr/>
      </dsp:nvSpPr>
      <dsp:spPr>
        <a:xfrm>
          <a:off x="853111" y="27536"/>
          <a:ext cx="1207015" cy="120701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a:t>Community Health</a:t>
          </a:r>
        </a:p>
      </dsp:txBody>
      <dsp:txXfrm>
        <a:off x="1014046" y="238763"/>
        <a:ext cx="885144" cy="543156"/>
      </dsp:txXfrm>
    </dsp:sp>
    <dsp:sp modelId="{97308D01-0956-48EC-AF49-E2002645C9AB}">
      <dsp:nvSpPr>
        <dsp:cNvPr id="0" name=""/>
        <dsp:cNvSpPr/>
      </dsp:nvSpPr>
      <dsp:spPr>
        <a:xfrm>
          <a:off x="1340109" y="713096"/>
          <a:ext cx="1207015" cy="1207015"/>
        </a:xfrm>
        <a:prstGeom prst="ellipse">
          <a:avLst/>
        </a:prstGeom>
        <a:solidFill>
          <a:schemeClr val="accent4">
            <a:alpha val="50000"/>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a:t>Evaluation &amp; QI</a:t>
          </a:r>
        </a:p>
      </dsp:txBody>
      <dsp:txXfrm>
        <a:off x="1709255" y="1024908"/>
        <a:ext cx="724209" cy="663858"/>
      </dsp:txXfrm>
    </dsp:sp>
    <dsp:sp modelId="{975260BA-B6AB-45B8-9711-117E0FF43405}">
      <dsp:nvSpPr>
        <dsp:cNvPr id="0" name=""/>
        <dsp:cNvSpPr/>
      </dsp:nvSpPr>
      <dsp:spPr>
        <a:xfrm>
          <a:off x="392751" y="671961"/>
          <a:ext cx="1207015" cy="1207015"/>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a:t>Research &amp; Surveillance</a:t>
          </a:r>
        </a:p>
      </dsp:txBody>
      <dsp:txXfrm>
        <a:off x="506412" y="983773"/>
        <a:ext cx="724209" cy="66385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6A9F9-E227-4705-B6B2-013F605F7AEE}"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9AD82-A3BE-4901-8011-1345E9917BBC}" type="slidenum">
              <a:rPr lang="en-US" smtClean="0"/>
              <a:t>‹#›</a:t>
            </a:fld>
            <a:endParaRPr lang="en-US"/>
          </a:p>
        </p:txBody>
      </p:sp>
    </p:spTree>
    <p:extLst>
      <p:ext uri="{BB962C8B-B14F-4D97-AF65-F5344CB8AC3E}">
        <p14:creationId xmlns:p14="http://schemas.microsoft.com/office/powerpoint/2010/main" val="2846005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19AD82-A3BE-4901-8011-1345E9917BBC}" type="slidenum">
              <a:rPr lang="en-US" smtClean="0"/>
              <a:t>2</a:t>
            </a:fld>
            <a:endParaRPr lang="en-US"/>
          </a:p>
        </p:txBody>
      </p:sp>
    </p:spTree>
    <p:extLst>
      <p:ext uri="{BB962C8B-B14F-4D97-AF65-F5344CB8AC3E}">
        <p14:creationId xmlns:p14="http://schemas.microsoft.com/office/powerpoint/2010/main" val="4242213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Nina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149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Nina</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CHORDS is a distributed health data network that began more than a decade ago</a:t>
            </a:r>
          </a:p>
          <a:p>
            <a:pPr marL="171450" indent="-171450">
              <a:buFont typeface="Arial" panose="020B0604020202020204" pitchFamily="34" charset="0"/>
              <a:buChar char="•"/>
            </a:pPr>
            <a:r>
              <a:rPr lang="en-US"/>
              <a:t>It has grown to include 14 health providers, including three behavioral health providers, and thanks to the CODI collaboration, 2 CBOs</a:t>
            </a:r>
          </a:p>
          <a:p>
            <a:pPr marL="171450" indent="-171450">
              <a:buFont typeface="Arial" panose="020B0604020202020204" pitchFamily="34" charset="0"/>
              <a:buChar char="•"/>
            </a:pPr>
            <a:r>
              <a:rPr lang="en-US"/>
              <a:t>Covered approximately 40% of all children and 25% of all adults in the metro Denver region </a:t>
            </a:r>
          </a:p>
          <a:p>
            <a:pPr marL="171450" indent="-171450">
              <a:buFont typeface="Arial" panose="020B0604020202020204" pitchFamily="34" charset="0"/>
              <a:buChar char="•"/>
            </a:pPr>
            <a:r>
              <a:rPr lang="en-US" b="1"/>
              <a:t>Data users:</a:t>
            </a:r>
          </a:p>
          <a:p>
            <a:pPr marL="171450" indent="-171450">
              <a:buFont typeface="Arial" panose="020B0604020202020204" pitchFamily="34" charset="0"/>
              <a:buChar char="•"/>
            </a:pPr>
            <a:r>
              <a:rPr lang="en-US"/>
              <a:t>Used data for community health assessments, projects around specific conditions like obesity monitoring and prevention, COVID-related work</a:t>
            </a:r>
          </a:p>
          <a:p>
            <a:pPr marL="171450" indent="-171450">
              <a:buFont typeface="Arial" panose="020B0604020202020204" pitchFamily="34" charset="0"/>
              <a:buChar char="•"/>
            </a:pPr>
            <a:r>
              <a:rPr lang="en-US" b="1"/>
              <a:t>GOAL:</a:t>
            </a:r>
          </a:p>
          <a:p>
            <a:pPr marL="171450" indent="-171450">
              <a:buFont typeface="Arial" panose="020B0604020202020204" pitchFamily="34" charset="0"/>
              <a:buChar char="•"/>
            </a:pPr>
            <a:r>
              <a:rPr lang="en-US"/>
              <a:t>CHORDS uses a federated model where each data partner implements a common data model to their own virtual data warehouse rather than a central data repository</a:t>
            </a:r>
          </a:p>
          <a:p>
            <a:pPr marL="171450" indent="-171450">
              <a:buFont typeface="Arial" panose="020B0604020202020204" pitchFamily="34" charset="0"/>
              <a:buChar char="•"/>
            </a:pPr>
            <a:r>
              <a:rPr lang="en-US"/>
              <a:t>Queries are executed using a data mart client called </a:t>
            </a:r>
            <a:r>
              <a:rPr lang="en-US" err="1"/>
              <a:t>PopMedNet</a:t>
            </a:r>
            <a:r>
              <a:rPr lang="en-US"/>
              <a:t>, which is an open source tool from Harvard Pilgrim</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18067-8DB7-4743-B531-39C30FFEBE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6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Nina</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Data Coordinating Center administers the data infrastructure and executes queries on behalf of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18067-8DB7-4743-B531-39C30FFEBE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91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Nina</a:t>
            </a:r>
          </a:p>
          <a:p>
            <a:pPr lvl="0"/>
            <a:r>
              <a:rPr lang="en-US">
                <a:latin typeface="Arial" panose="020B0604020202020204" pitchFamily="34" charset="0"/>
                <a:cs typeface="Arial" panose="020B0604020202020204" pitchFamily="34" charset="0"/>
              </a:rPr>
              <a:t>2018-20</a:t>
            </a:r>
          </a:p>
          <a:p>
            <a:pPr lvl="0"/>
            <a:r>
              <a:rPr lang="en-US">
                <a:latin typeface="Arial" panose="020B0604020202020204" pitchFamily="34" charset="0"/>
                <a:cs typeface="Arial" panose="020B0604020202020204" pitchFamily="34" charset="0"/>
              </a:rPr>
              <a:t>Brought six CHORDS partners together to collaborate on CODI: governance, data model, and data sharing</a:t>
            </a:r>
          </a:p>
          <a:p>
            <a:pPr lvl="0"/>
            <a:r>
              <a:rPr lang="en-US">
                <a:latin typeface="Arial" panose="020B0604020202020204" pitchFamily="34" charset="0"/>
                <a:cs typeface="Arial" panose="020B0604020202020204" pitchFamily="34" charset="0"/>
              </a:rPr>
              <a:t>Onboarded two community data partners to CHORDS</a:t>
            </a:r>
          </a:p>
          <a:p>
            <a:pPr lvl="0"/>
            <a:r>
              <a:rPr lang="en-US">
                <a:latin typeface="Arial" panose="020B0604020202020204" pitchFamily="34" charset="0"/>
                <a:cs typeface="Arial" panose="020B0604020202020204" pitchFamily="34" charset="0"/>
              </a:rPr>
              <a:t>Developed two childhood obesity projects around the prevalence of childhood obesity and dose-response: impact of weight management programs on health outcomes (BMI)</a:t>
            </a:r>
          </a:p>
          <a:p>
            <a:pPr lvl="0"/>
            <a:r>
              <a:rPr lang="en-US">
                <a:latin typeface="Arial" panose="020B0604020202020204" pitchFamily="34" charset="0"/>
                <a:cs typeface="Arial" panose="020B0604020202020204" pitchFamily="34" charset="0"/>
              </a:rPr>
              <a:t>Implemented a master data sharing agreement </a:t>
            </a:r>
          </a:p>
          <a:p>
            <a:pPr lvl="0"/>
            <a:r>
              <a:rPr lang="en-US">
                <a:latin typeface="Arial" panose="020B0604020202020204" pitchFamily="34" charset="0"/>
                <a:cs typeface="Arial" panose="020B0604020202020204" pitchFamily="34" charset="0"/>
              </a:rPr>
              <a:t>Identified an open-source method for PPRL (</a:t>
            </a:r>
            <a:r>
              <a:rPr lang="en-US" err="1">
                <a:latin typeface="Arial" panose="020B0604020202020204" pitchFamily="34" charset="0"/>
                <a:cs typeface="Arial" panose="020B0604020202020204" pitchFamily="34" charset="0"/>
              </a:rPr>
              <a:t>anonlink</a:t>
            </a:r>
            <a:r>
              <a:rPr lang="en-US">
                <a:latin typeface="Arial" panose="020B0604020202020204" pitchFamily="34" charset="0"/>
                <a:cs typeface="Arial" panose="020B0604020202020204" pitchFamily="34" charset="0"/>
              </a:rPr>
              <a:t>)</a:t>
            </a:r>
          </a:p>
          <a:p>
            <a:endParaRPr lang="en-US"/>
          </a:p>
          <a:p>
            <a:r>
              <a:rPr lang="en-US"/>
              <a:t>2021</a:t>
            </a:r>
          </a:p>
          <a:p>
            <a:pPr lvl="0"/>
            <a:r>
              <a:rPr lang="en-US">
                <a:latin typeface="Arial" panose="020B0604020202020204" pitchFamily="34" charset="0"/>
                <a:cs typeface="Arial" panose="020B0604020202020204" pitchFamily="34" charset="0"/>
              </a:rPr>
              <a:t>Executed queries to create longitudinal datasets</a:t>
            </a:r>
          </a:p>
          <a:p>
            <a:pPr lvl="0"/>
            <a:r>
              <a:rPr lang="en-US">
                <a:latin typeface="Arial" panose="020B0604020202020204" pitchFamily="34" charset="0"/>
                <a:cs typeface="Arial" panose="020B0604020202020204" pitchFamily="34" charset="0"/>
              </a:rPr>
              <a:t>Created a quality assurance (QA) process for the data model </a:t>
            </a:r>
          </a:p>
          <a:p>
            <a:pPr lvl="0"/>
            <a:r>
              <a:rPr lang="en-US">
                <a:latin typeface="Arial" panose="020B0604020202020204" pitchFamily="34" charset="0"/>
                <a:cs typeface="Arial" panose="020B0604020202020204" pitchFamily="34" charset="0"/>
              </a:rPr>
              <a:t>Discovered errors in PPRL matching</a:t>
            </a:r>
          </a:p>
          <a:p>
            <a:pPr lvl="0"/>
            <a:r>
              <a:rPr lang="en-US">
                <a:latin typeface="Arial" panose="020B0604020202020204" pitchFamily="34" charset="0"/>
                <a:cs typeface="Arial" panose="020B0604020202020204" pitchFamily="34" charset="0"/>
              </a:rPr>
              <a:t>Began engaging additional CODI partners (have not yet incorporated these partners’ data)</a:t>
            </a:r>
          </a:p>
          <a:p>
            <a:endParaRPr lang="en-US"/>
          </a:p>
          <a:p>
            <a:r>
              <a:rPr lang="en-US"/>
              <a:t>2022-23</a:t>
            </a:r>
          </a:p>
          <a:p>
            <a:pPr lvl="0"/>
            <a:r>
              <a:rPr lang="en-US">
                <a:latin typeface="Arial" panose="020B0604020202020204" pitchFamily="34" charset="0"/>
                <a:cs typeface="Arial" panose="020B0604020202020204" pitchFamily="34" charset="0"/>
              </a:rPr>
              <a:t>Created QA process for PPRL</a:t>
            </a:r>
          </a:p>
          <a:p>
            <a:pPr lvl="0"/>
            <a:r>
              <a:rPr lang="en-US">
                <a:latin typeface="Arial" panose="020B0604020202020204" pitchFamily="34" charset="0"/>
                <a:cs typeface="Arial" panose="020B0604020202020204" pitchFamily="34" charset="0"/>
              </a:rPr>
              <a:t>Re-ran record linkage with much improved results</a:t>
            </a:r>
          </a:p>
          <a:p>
            <a:pPr lvl="0">
              <a:buNone/>
            </a:pPr>
            <a:endParaRPr lang="en-US" b="1">
              <a:latin typeface="Arial" panose="020B0604020202020204" pitchFamily="34" charset="0"/>
              <a:cs typeface="Arial" panose="020B0604020202020204" pitchFamily="34" charset="0"/>
            </a:endParaRPr>
          </a:p>
          <a:p>
            <a:pPr lvl="0">
              <a:buNone/>
            </a:pPr>
            <a:r>
              <a:rPr lang="en-US" b="1">
                <a:latin typeface="Arial" panose="020B0604020202020204" pitchFamily="34" charset="0"/>
                <a:cs typeface="Arial" panose="020B0604020202020204" pitchFamily="34" charset="0"/>
              </a:rPr>
              <a:t>Still to come: </a:t>
            </a:r>
          </a:p>
          <a:p>
            <a:pPr lvl="0"/>
            <a:r>
              <a:rPr lang="en-US">
                <a:latin typeface="Arial" panose="020B0604020202020204" pitchFamily="34" charset="0"/>
                <a:cs typeface="Arial" panose="020B0604020202020204" pitchFamily="34" charset="0"/>
              </a:rPr>
              <a:t>Will be re-running queries and beginning analyses on data sets</a:t>
            </a:r>
          </a:p>
          <a:p>
            <a:pPr lvl="0"/>
            <a:r>
              <a:rPr lang="en-US">
                <a:latin typeface="Arial" panose="020B0604020202020204" pitchFamily="34" charset="0"/>
                <a:cs typeface="Arial" panose="020B0604020202020204" pitchFamily="34" charset="0"/>
              </a:rPr>
              <a:t>Will be developing two publications on childhood obesity prevalence and the impact of weight management interventions on BMI (dose/response)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540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Nina</a:t>
            </a:r>
          </a:p>
          <a:p>
            <a:r>
              <a:rPr lang="en-US"/>
              <a:t>2021</a:t>
            </a:r>
          </a:p>
          <a:p>
            <a:pPr lvl="0"/>
            <a:r>
              <a:rPr lang="en-US">
                <a:latin typeface="Arial" panose="020B0604020202020204" pitchFamily="34" charset="0"/>
                <a:cs typeface="Arial" panose="020B0604020202020204" pitchFamily="34" charset="0"/>
              </a:rPr>
              <a:t>Executed queries on two use cases around to create longitudinal datasets</a:t>
            </a:r>
          </a:p>
          <a:p>
            <a:pPr lvl="0"/>
            <a:r>
              <a:rPr lang="en-US">
                <a:latin typeface="Arial" panose="020B0604020202020204" pitchFamily="34" charset="0"/>
                <a:cs typeface="Arial" panose="020B0604020202020204" pitchFamily="34" charset="0"/>
              </a:rPr>
              <a:t>Created a quality assurance (QA) process for the data model </a:t>
            </a:r>
          </a:p>
          <a:p>
            <a:pPr lvl="0"/>
            <a:r>
              <a:rPr lang="en-US">
                <a:latin typeface="Arial" panose="020B0604020202020204" pitchFamily="34" charset="0"/>
                <a:cs typeface="Arial" panose="020B0604020202020204" pitchFamily="34" charset="0"/>
              </a:rPr>
              <a:t>Discovered errors in PPRL matching</a:t>
            </a:r>
          </a:p>
          <a:p>
            <a:pPr lvl="0"/>
            <a:r>
              <a:rPr lang="en-US">
                <a:latin typeface="Arial" panose="020B0604020202020204" pitchFamily="34" charset="0"/>
                <a:cs typeface="Arial" panose="020B0604020202020204" pitchFamily="34" charset="0"/>
              </a:rPr>
              <a:t>Began engaging additional CODI partners (have not yet incorporated these partners’ data)</a:t>
            </a:r>
          </a:p>
          <a:p>
            <a:endParaRPr lang="en-US"/>
          </a:p>
          <a:p>
            <a:r>
              <a:rPr lang="en-US"/>
              <a:t>2022-23</a:t>
            </a:r>
          </a:p>
          <a:p>
            <a:pPr lvl="0"/>
            <a:r>
              <a:rPr lang="en-US">
                <a:latin typeface="Arial" panose="020B0604020202020204" pitchFamily="34" charset="0"/>
                <a:cs typeface="Arial" panose="020B0604020202020204" pitchFamily="34" charset="0"/>
              </a:rPr>
              <a:t>Created QA process for PPRL</a:t>
            </a:r>
          </a:p>
          <a:p>
            <a:pPr lvl="0"/>
            <a:r>
              <a:rPr lang="en-US">
                <a:latin typeface="Arial" panose="020B0604020202020204" pitchFamily="34" charset="0"/>
                <a:cs typeface="Arial" panose="020B0604020202020204" pitchFamily="34" charset="0"/>
              </a:rPr>
              <a:t>Re-ran record linkage with much improved results</a:t>
            </a:r>
          </a:p>
          <a:p>
            <a:pPr lvl="0">
              <a:buNone/>
            </a:pPr>
            <a:endParaRPr lang="en-US" b="1">
              <a:latin typeface="Arial" panose="020B0604020202020204" pitchFamily="34" charset="0"/>
              <a:cs typeface="Arial" panose="020B0604020202020204" pitchFamily="34" charset="0"/>
            </a:endParaRPr>
          </a:p>
          <a:p>
            <a:pPr lvl="0">
              <a:buNone/>
            </a:pPr>
            <a:r>
              <a:rPr lang="en-US" b="1">
                <a:latin typeface="Arial" panose="020B0604020202020204" pitchFamily="34" charset="0"/>
                <a:cs typeface="Arial" panose="020B0604020202020204" pitchFamily="34" charset="0"/>
              </a:rPr>
              <a:t>Still to come: </a:t>
            </a:r>
          </a:p>
          <a:p>
            <a:pPr lvl="0"/>
            <a:r>
              <a:rPr lang="en-US">
                <a:latin typeface="Arial" panose="020B0604020202020204" pitchFamily="34" charset="0"/>
                <a:cs typeface="Arial" panose="020B0604020202020204" pitchFamily="34" charset="0"/>
              </a:rPr>
              <a:t>Will be re-running queries and beginning analyses on data sets</a:t>
            </a:r>
          </a:p>
          <a:p>
            <a:pPr lvl="0"/>
            <a:r>
              <a:rPr lang="en-US">
                <a:latin typeface="Arial" panose="020B0604020202020204" pitchFamily="34" charset="0"/>
                <a:cs typeface="Arial" panose="020B0604020202020204" pitchFamily="34" charset="0"/>
              </a:rPr>
              <a:t>Will be developing two publications on childhood obesity prevalence and the impact of weight management interventions on BMI (dose/response)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739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Nina</a:t>
            </a:r>
          </a:p>
          <a:p>
            <a:r>
              <a:rPr lang="en-US"/>
              <a:t>2021</a:t>
            </a:r>
          </a:p>
          <a:p>
            <a:pPr lvl="0"/>
            <a:r>
              <a:rPr lang="en-US">
                <a:latin typeface="Arial" panose="020B0604020202020204" pitchFamily="34" charset="0"/>
                <a:cs typeface="Arial" panose="020B0604020202020204" pitchFamily="34" charset="0"/>
              </a:rPr>
              <a:t>Executed queries to create longitudinal datasets</a:t>
            </a:r>
          </a:p>
          <a:p>
            <a:pPr lvl="0"/>
            <a:r>
              <a:rPr lang="en-US">
                <a:latin typeface="Arial" panose="020B0604020202020204" pitchFamily="34" charset="0"/>
                <a:cs typeface="Arial" panose="020B0604020202020204" pitchFamily="34" charset="0"/>
              </a:rPr>
              <a:t>Created a quality assurance (QA) process for the data model </a:t>
            </a:r>
          </a:p>
          <a:p>
            <a:pPr lvl="0"/>
            <a:r>
              <a:rPr lang="en-US">
                <a:latin typeface="Arial" panose="020B0604020202020204" pitchFamily="34" charset="0"/>
                <a:cs typeface="Arial" panose="020B0604020202020204" pitchFamily="34" charset="0"/>
              </a:rPr>
              <a:t>Discovered errors in PPRL matching</a:t>
            </a:r>
          </a:p>
          <a:p>
            <a:pPr lvl="0"/>
            <a:r>
              <a:rPr lang="en-US">
                <a:latin typeface="Arial" panose="020B0604020202020204" pitchFamily="34" charset="0"/>
                <a:cs typeface="Arial" panose="020B0604020202020204" pitchFamily="34" charset="0"/>
              </a:rPr>
              <a:t>Began engaging additional CODI partners (have not yet incorporated these partners’ data)</a:t>
            </a:r>
          </a:p>
          <a:p>
            <a:endParaRPr lang="en-US"/>
          </a:p>
          <a:p>
            <a:r>
              <a:rPr lang="en-US"/>
              <a:t>2022-23</a:t>
            </a:r>
          </a:p>
          <a:p>
            <a:pPr lvl="0"/>
            <a:r>
              <a:rPr lang="en-US">
                <a:latin typeface="Arial" panose="020B0604020202020204" pitchFamily="34" charset="0"/>
                <a:cs typeface="Arial" panose="020B0604020202020204" pitchFamily="34" charset="0"/>
              </a:rPr>
              <a:t>Created QA process for PPRL</a:t>
            </a:r>
          </a:p>
          <a:p>
            <a:pPr lvl="0"/>
            <a:r>
              <a:rPr lang="en-US">
                <a:latin typeface="Arial" panose="020B0604020202020204" pitchFamily="34" charset="0"/>
                <a:cs typeface="Arial" panose="020B0604020202020204" pitchFamily="34" charset="0"/>
              </a:rPr>
              <a:t>Re-ran record linkage with much improved results</a:t>
            </a:r>
          </a:p>
          <a:p>
            <a:pPr lvl="0">
              <a:buNone/>
            </a:pPr>
            <a:endParaRPr lang="en-US" b="1">
              <a:latin typeface="Arial" panose="020B0604020202020204" pitchFamily="34" charset="0"/>
              <a:cs typeface="Arial" panose="020B0604020202020204" pitchFamily="34" charset="0"/>
            </a:endParaRPr>
          </a:p>
          <a:p>
            <a:pPr lvl="0">
              <a:buNone/>
            </a:pPr>
            <a:r>
              <a:rPr lang="en-US" b="1">
                <a:latin typeface="Arial" panose="020B0604020202020204" pitchFamily="34" charset="0"/>
                <a:cs typeface="Arial" panose="020B0604020202020204" pitchFamily="34" charset="0"/>
              </a:rPr>
              <a:t>Still to come: </a:t>
            </a:r>
          </a:p>
          <a:p>
            <a:pPr lvl="0"/>
            <a:r>
              <a:rPr lang="en-US">
                <a:latin typeface="Arial" panose="020B0604020202020204" pitchFamily="34" charset="0"/>
                <a:cs typeface="Arial" panose="020B0604020202020204" pitchFamily="34" charset="0"/>
              </a:rPr>
              <a:t>Will be re-running queries and beginning analyses on data sets</a:t>
            </a:r>
          </a:p>
          <a:p>
            <a:pPr lvl="0"/>
            <a:r>
              <a:rPr lang="en-US">
                <a:latin typeface="Arial" panose="020B0604020202020204" pitchFamily="34" charset="0"/>
                <a:cs typeface="Arial" panose="020B0604020202020204" pitchFamily="34" charset="0"/>
              </a:rPr>
              <a:t>Will be developing two publications on childhood obesity prevalence and the impact of weight management interventions on BMI (dose/response)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74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Governance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Challenge</a:t>
            </a:r>
            <a:r>
              <a:rPr lang="en-US">
                <a:latin typeface="Arial" panose="020B0604020202020204" pitchFamily="34" charset="0"/>
                <a:cs typeface="Arial" panose="020B0604020202020204" pitchFamily="34" charset="0"/>
              </a:rPr>
              <a:t>: Aligning CODI and CHORDS governance; length of time to execute agreements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Accomplishment</a:t>
            </a:r>
            <a:r>
              <a:rPr lang="en-US">
                <a:latin typeface="Arial" panose="020B0604020202020204" pitchFamily="34" charset="0"/>
                <a:cs typeface="Arial" panose="020B0604020202020204" pitchFamily="34" charset="0"/>
              </a:rPr>
              <a:t>: Master Data Sharing and Use Agreement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Keys to Success: </a:t>
            </a:r>
            <a:r>
              <a:rPr lang="en-US" b="0">
                <a:latin typeface="Arial" panose="020B0604020202020204" pitchFamily="34" charset="0"/>
                <a:cs typeface="Arial" panose="020B0604020202020204" pitchFamily="34" charset="0"/>
              </a:rPr>
              <a:t>Transparency and building on trusted relationships</a:t>
            </a: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PPRL</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Challenge</a:t>
            </a:r>
            <a:r>
              <a:rPr lang="en-US">
                <a:latin typeface="Arial" panose="020B0604020202020204" pitchFamily="34" charset="0"/>
                <a:cs typeface="Arial" panose="020B0604020202020204" pitchFamily="34" charset="0"/>
              </a:rPr>
              <a:t>: Executing synchronous record linkage, especially with community partners; no methods to assure linkage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Accomplishment</a:t>
            </a:r>
            <a:r>
              <a:rPr lang="en-US">
                <a:latin typeface="Arial" panose="020B0604020202020204" pitchFamily="34" charset="0"/>
                <a:cs typeface="Arial" panose="020B0604020202020204" pitchFamily="34" charset="0"/>
              </a:rPr>
              <a:t>: Development of multi-site process flows and PPRL QA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Keys to Success: </a:t>
            </a:r>
            <a:r>
              <a:rPr lang="en-US" b="0">
                <a:latin typeface="Arial" panose="020B0604020202020204" pitchFamily="34" charset="0"/>
                <a:cs typeface="Arial" panose="020B0604020202020204" pitchFamily="34" charset="0"/>
              </a:rPr>
              <a:t>Adequate time and resources for QA; technical expertise</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Partners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Challenge</a:t>
            </a:r>
            <a:r>
              <a:rPr lang="en-US">
                <a:latin typeface="Arial" panose="020B0604020202020204" pitchFamily="34" charset="0"/>
                <a:cs typeface="Arial" panose="020B0604020202020204" pitchFamily="34" charset="0"/>
              </a:rPr>
              <a:t>: Partner capacity, especially during the pandemic; maintaining VDWs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Accomplishment</a:t>
            </a:r>
            <a:r>
              <a:rPr lang="en-US">
                <a:latin typeface="Arial" panose="020B0604020202020204" pitchFamily="34" charset="0"/>
                <a:cs typeface="Arial" panose="020B0604020202020204" pitchFamily="34" charset="0"/>
              </a:rPr>
              <a:t>: Dedicated technical assistance for CBOs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Keys to Success: </a:t>
            </a:r>
            <a:r>
              <a:rPr lang="en-US" b="0">
                <a:latin typeface="Arial" panose="020B0604020202020204" pitchFamily="34" charset="0"/>
                <a:cs typeface="Arial" panose="020B0604020202020204" pitchFamily="34" charset="0"/>
              </a:rPr>
              <a:t>Engaging CBOs in symbiotic relationship with funding</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23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PPRL</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Challenge</a:t>
            </a:r>
            <a:r>
              <a:rPr lang="en-US">
                <a:latin typeface="Arial" panose="020B0604020202020204" pitchFamily="34" charset="0"/>
                <a:cs typeface="Arial" panose="020B0604020202020204" pitchFamily="34" charset="0"/>
              </a:rPr>
              <a:t>: Executing synchronous record linkage, especially with community partners; no methods to assure linkage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Accomplishment</a:t>
            </a:r>
            <a:r>
              <a:rPr lang="en-US">
                <a:latin typeface="Arial" panose="020B0604020202020204" pitchFamily="34" charset="0"/>
                <a:cs typeface="Arial" panose="020B0604020202020204" pitchFamily="34" charset="0"/>
              </a:rPr>
              <a:t>: Development of multi-site process flows and PPRL QA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Keys to Success: </a:t>
            </a:r>
            <a:r>
              <a:rPr lang="en-US" b="0">
                <a:latin typeface="Arial" panose="020B0604020202020204" pitchFamily="34" charset="0"/>
                <a:cs typeface="Arial" panose="020B0604020202020204" pitchFamily="34" charset="0"/>
              </a:rPr>
              <a:t>Adequate time and resources for QA; technical expertise</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Partners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Challenge</a:t>
            </a:r>
            <a:r>
              <a:rPr lang="en-US">
                <a:latin typeface="Arial" panose="020B0604020202020204" pitchFamily="34" charset="0"/>
                <a:cs typeface="Arial" panose="020B0604020202020204" pitchFamily="34" charset="0"/>
              </a:rPr>
              <a:t>: Partner capacity, especially during the pandemic; maintaining VDWs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Accomplishment</a:t>
            </a:r>
            <a:r>
              <a:rPr lang="en-US">
                <a:latin typeface="Arial" panose="020B0604020202020204" pitchFamily="34" charset="0"/>
                <a:cs typeface="Arial" panose="020B0604020202020204" pitchFamily="34" charset="0"/>
              </a:rPr>
              <a:t>: Dedicated technical assistance for CBOs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Keys to Success: </a:t>
            </a:r>
            <a:r>
              <a:rPr lang="en-US" b="0">
                <a:latin typeface="Arial" panose="020B0604020202020204" pitchFamily="34" charset="0"/>
                <a:cs typeface="Arial" panose="020B0604020202020204" pitchFamily="34" charset="0"/>
              </a:rPr>
              <a:t>Engaging CBOs in symbiotic relationship with funding</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57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Partners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Challenge</a:t>
            </a:r>
            <a:r>
              <a:rPr lang="en-US">
                <a:latin typeface="Arial" panose="020B0604020202020204" pitchFamily="34" charset="0"/>
                <a:cs typeface="Arial" panose="020B0604020202020204" pitchFamily="34" charset="0"/>
              </a:rPr>
              <a:t>: Partner capacity, especially during the pandemic; maintaining VDWs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Accomplishment</a:t>
            </a:r>
            <a:r>
              <a:rPr lang="en-US">
                <a:latin typeface="Arial" panose="020B0604020202020204" pitchFamily="34" charset="0"/>
                <a:cs typeface="Arial" panose="020B0604020202020204" pitchFamily="34" charset="0"/>
              </a:rPr>
              <a:t>: Dedicated technical assistance for CBOs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Keys to Success: </a:t>
            </a:r>
            <a:r>
              <a:rPr lang="en-US" b="0">
                <a:latin typeface="Arial" panose="020B0604020202020204" pitchFamily="34" charset="0"/>
                <a:cs typeface="Arial" panose="020B0604020202020204" pitchFamily="34" charset="0"/>
              </a:rPr>
              <a:t>Engaging CBOs in symbiotic relationship with funding</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535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 </a:t>
            </a:r>
          </a:p>
          <a:p>
            <a:pPr marL="171450" indent="-171450">
              <a:buFontTx/>
              <a:buChar char="-"/>
            </a:pPr>
            <a:r>
              <a:rPr lang="en-US"/>
              <a:t>CODI takes a broad view of SDOH </a:t>
            </a:r>
          </a:p>
          <a:p>
            <a:pPr marL="171450" indent="-171450">
              <a:buFontTx/>
              <a:buChar char="-"/>
            </a:pPr>
            <a:r>
              <a:rPr lang="en-US"/>
              <a:t>Incorporating diverse SDOH data from clinical and community based organizations is essential to understand the multifaceted ways in which the </a:t>
            </a:r>
            <a:r>
              <a:rPr lang="en-US" sz="1200" b="1" i="0" kern="1200">
                <a:solidFill>
                  <a:schemeClr val="tx1"/>
                </a:solidFill>
                <a:effectLst/>
                <a:latin typeface="+mn-lt"/>
                <a:ea typeface="+mn-ea"/>
                <a:cs typeface="+mn-cs"/>
              </a:rPr>
              <a:t>conditions in the places where people live, learn, work, and play that affect a wide range of health and quality-of life-risks and outcomes</a:t>
            </a:r>
            <a:r>
              <a:rPr lang="en-US" sz="1200"/>
              <a:t> </a:t>
            </a:r>
          </a:p>
          <a:p>
            <a:pPr marL="171450" indent="-171450">
              <a:buFontTx/>
              <a:buChar char="-"/>
            </a:pPr>
            <a:r>
              <a:rPr lang="en-US" sz="1200"/>
              <a:t>The process of defining, integrating, and standardizing SDOH data is often more complicated than the clinical metrics we’re used to sharing</a:t>
            </a:r>
          </a:p>
          <a:p>
            <a:pPr marL="171450" indent="-171450">
              <a:buFontTx/>
              <a:buChar char="-"/>
            </a:pPr>
            <a:endParaRPr lang="en-US" sz="1200"/>
          </a:p>
          <a:p>
            <a:pPr marL="171450" indent="-171450">
              <a:buFontTx/>
              <a:buChar char="-"/>
            </a:pPr>
            <a:endParaRPr lang="en-US" sz="1200"/>
          </a:p>
          <a:p>
            <a:pPr marL="171450" indent="-171450">
              <a:buFontTx/>
              <a:buChar char="-"/>
            </a:pPr>
            <a:endParaRPr lang="en-US" sz="1200"/>
          </a:p>
          <a:p>
            <a:pPr marL="171450" indent="-171450">
              <a:buFontTx/>
              <a:buChar char="-"/>
            </a:pPr>
            <a:endParaRPr lang="en-US"/>
          </a:p>
          <a:p>
            <a:r>
              <a:rPr lang="en-US"/>
              <a:t>Emily – this is from Lura:</a:t>
            </a:r>
          </a:p>
          <a:p>
            <a:pPr lvl="1"/>
            <a:r>
              <a:rPr lang="en-US"/>
              <a:t>can we talk about some of the SDOH work, specifically how successful CODI implementation improves communities’ and public health’s use of data to inform decisions that improve health and expand understanding of social determinants of health (SDOH) and how they shape health and health outcomes.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564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feedback, what are their questions, sustainability solutions – what ideas do you have for facilitating sustainability for the two sites? What are sustainability solutions for networks and initiatives such as these at local, state level? What sustainability approaches could be considered for CODI sites?</a:t>
            </a:r>
          </a:p>
          <a:p>
            <a:endParaRPr lang="en-US"/>
          </a:p>
        </p:txBody>
      </p:sp>
      <p:sp>
        <p:nvSpPr>
          <p:cNvPr id="4" name="Slide Number Placeholder 3"/>
          <p:cNvSpPr>
            <a:spLocks noGrp="1"/>
          </p:cNvSpPr>
          <p:nvPr>
            <p:ph type="sldNum" sz="quarter" idx="5"/>
          </p:nvPr>
        </p:nvSpPr>
        <p:spPr/>
        <p:txBody>
          <a:bodyPr/>
          <a:lstStyle/>
          <a:p>
            <a:fld id="{5119AD82-A3BE-4901-8011-1345E9917BBC}" type="slidenum">
              <a:rPr lang="en-US" smtClean="0"/>
              <a:t>3</a:t>
            </a:fld>
            <a:endParaRPr lang="en-US"/>
          </a:p>
        </p:txBody>
      </p:sp>
    </p:spTree>
    <p:extLst>
      <p:ext uri="{BB962C8B-B14F-4D97-AF65-F5344CB8AC3E}">
        <p14:creationId xmlns:p14="http://schemas.microsoft.com/office/powerpoint/2010/main" val="3262204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Emily</a:t>
            </a:r>
          </a:p>
          <a:p>
            <a:pPr marL="171450" indent="-171450">
              <a:buFontTx/>
              <a:buChar char="-"/>
            </a:pPr>
            <a:endParaRPr lang="en-US"/>
          </a:p>
          <a:p>
            <a:pPr marL="171450" indent="-171450">
              <a:buFontTx/>
              <a:buChar char="-"/>
            </a:pPr>
            <a:r>
              <a:rPr lang="en-US"/>
              <a:t>Health care partners include a large safety net health system, a large HMO, and a large children’s hospital and its associated network</a:t>
            </a:r>
          </a:p>
          <a:p>
            <a:pPr marL="171450" indent="-171450">
              <a:buFontTx/>
              <a:buChar char="-"/>
            </a:pPr>
            <a:r>
              <a:rPr lang="en-US"/>
              <a:t>CBOs include an after school running program for girls and an organization that connects tens of thousands of Coloradans to food-related resources</a:t>
            </a:r>
          </a:p>
          <a:p>
            <a:pPr marL="171450" indent="-171450">
              <a:buFontTx/>
              <a:buChar char="-"/>
            </a:pPr>
            <a:r>
              <a:rPr lang="en-US"/>
              <a:t>There are opportunities for symbiotic benefit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724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p>
          <a:p>
            <a:endParaRPr lang="en-US"/>
          </a:p>
          <a:p>
            <a:r>
              <a:rPr lang="en-US"/>
              <a:t>Expand existing QA</a:t>
            </a:r>
          </a:p>
          <a:p>
            <a:pPr marL="171450" indent="-171450">
              <a:buFontTx/>
              <a:buChar char="-"/>
            </a:pPr>
            <a:r>
              <a:rPr lang="en-US"/>
              <a:t>Variation in data collection over time</a:t>
            </a:r>
          </a:p>
          <a:p>
            <a:pPr marL="171450" indent="-171450">
              <a:buFontTx/>
              <a:buChar char="-"/>
            </a:pPr>
            <a:r>
              <a:rPr lang="en-US"/>
              <a:t>Sometimes not usable</a:t>
            </a:r>
          </a:p>
          <a:p>
            <a:r>
              <a:rPr lang="en-US"/>
              <a:t>Capturing a population with adequate data: </a:t>
            </a:r>
          </a:p>
          <a:p>
            <a:pPr marL="171450" indent="-171450">
              <a:buFontTx/>
              <a:buChar char="-"/>
            </a:pPr>
            <a:r>
              <a:rPr lang="en-US"/>
              <a:t>HFC: pediatric population w/ referrals </a:t>
            </a:r>
            <a:r>
              <a:rPr lang="en-US" err="1"/>
              <a:t>bc</a:t>
            </a:r>
            <a:r>
              <a:rPr lang="en-US"/>
              <a:t> of household-level data</a:t>
            </a:r>
          </a:p>
          <a:p>
            <a:pPr marL="171450" indent="-171450">
              <a:buFontTx/>
              <a:buChar char="-"/>
            </a:pPr>
            <a:r>
              <a:rPr lang="en-US"/>
              <a:t>GOTR: attendance records only captured 40-50% of attendance</a:t>
            </a:r>
          </a:p>
          <a:p>
            <a:pPr marL="171450" indent="-171450">
              <a:buFontTx/>
              <a:buChar char="-"/>
            </a:pPr>
            <a:r>
              <a:rPr lang="en-US"/>
              <a:t>Health systems: SDOH screening for specific populations</a:t>
            </a:r>
          </a:p>
          <a:p>
            <a:pPr marL="0" indent="0">
              <a:buFontTx/>
              <a:buNone/>
            </a:pPr>
            <a:r>
              <a:rPr lang="en-US"/>
              <a:t>Generating unique IDs</a:t>
            </a:r>
          </a:p>
          <a:p>
            <a:pPr marL="0" indent="0">
              <a:buFontTx/>
              <a:buNone/>
            </a:pPr>
            <a:r>
              <a:rPr lang="en-US"/>
              <a:t>- GOTR: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144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p>
          <a:p>
            <a:endParaRPr lang="en-US"/>
          </a:p>
          <a:p>
            <a:pPr marL="342900" indent="-342900">
              <a:spcBef>
                <a:spcPts val="2400"/>
              </a:spcBef>
              <a:buClr>
                <a:schemeClr val="accent6"/>
              </a:buClr>
              <a:buFont typeface="Arial" panose="020B0604020202020204" pitchFamily="34" charset="0"/>
              <a:buChar char="•"/>
            </a:pPr>
            <a:r>
              <a:rPr lang="en-US" sz="2400"/>
              <a:t>Automating processes</a:t>
            </a:r>
          </a:p>
          <a:p>
            <a:pPr marL="342900" indent="-342900">
              <a:spcBef>
                <a:spcPts val="2400"/>
              </a:spcBef>
              <a:buClr>
                <a:schemeClr val="accent6"/>
              </a:buClr>
              <a:buFont typeface="Arial" panose="020B0604020202020204" pitchFamily="34" charset="0"/>
              <a:buChar char="•"/>
            </a:pPr>
            <a:r>
              <a:rPr lang="en-US" sz="2400"/>
              <a:t>Sharing technology</a:t>
            </a:r>
          </a:p>
          <a:p>
            <a:pPr marL="342900" indent="-342900">
              <a:spcBef>
                <a:spcPts val="2400"/>
              </a:spcBef>
              <a:buClr>
                <a:schemeClr val="accent6"/>
              </a:buClr>
              <a:buFont typeface="Arial" panose="020B0604020202020204" pitchFamily="34" charset="0"/>
              <a:buChar char="•"/>
            </a:pPr>
            <a:r>
              <a:rPr lang="en-US" sz="2400"/>
              <a:t>Taking advantage of a flexible data model</a:t>
            </a:r>
          </a:p>
          <a:p>
            <a:pPr marL="342900" indent="-342900">
              <a:spcBef>
                <a:spcPts val="2400"/>
              </a:spcBef>
              <a:buClr>
                <a:schemeClr val="accent6"/>
              </a:buClr>
              <a:buFont typeface="Arial" panose="020B0604020202020204" pitchFamily="34" charset="0"/>
              <a:buChar char="•"/>
            </a:pPr>
            <a:r>
              <a:rPr lang="en-US" sz="2400"/>
              <a:t>Collaborating with new partners </a:t>
            </a:r>
          </a:p>
          <a:p>
            <a:pPr marL="628650" lvl="1" indent="-171450">
              <a:spcBef>
                <a:spcPts val="600"/>
              </a:spcBef>
              <a:buClr>
                <a:schemeClr val="accent6"/>
              </a:buClr>
              <a:buFont typeface="Arial" panose="020B0604020202020204" pitchFamily="34" charset="0"/>
              <a:buChar char="•"/>
            </a:pPr>
            <a:r>
              <a:rPr lang="en-US"/>
              <a:t>Health information exchanges </a:t>
            </a:r>
          </a:p>
          <a:p>
            <a:pPr marL="628650" lvl="1" indent="-171450">
              <a:spcBef>
                <a:spcPts val="600"/>
              </a:spcBef>
              <a:buClr>
                <a:schemeClr val="accent6"/>
              </a:buClr>
              <a:buFont typeface="Arial" panose="020B0604020202020204" pitchFamily="34" charset="0"/>
              <a:buChar char="•"/>
            </a:pPr>
            <a:r>
              <a:rPr lang="en-US"/>
              <a:t>Other distributed data networks and social services </a:t>
            </a:r>
          </a:p>
          <a:p>
            <a:pPr marL="342900" indent="-342900">
              <a:spcBef>
                <a:spcPts val="2400"/>
              </a:spcBef>
              <a:buClr>
                <a:schemeClr val="accent6"/>
              </a:buClr>
              <a:buFont typeface="Arial" panose="020B0604020202020204" pitchFamily="34" charset="0"/>
              <a:buChar char="•"/>
            </a:pPr>
            <a:r>
              <a:rPr lang="en-US" sz="2400"/>
              <a:t>Building out diverse public health use cases</a:t>
            </a:r>
          </a:p>
          <a:p>
            <a:pPr marL="342900" indent="-342900">
              <a:spcBef>
                <a:spcPts val="2400"/>
              </a:spcBef>
              <a:buClr>
                <a:schemeClr val="accent6"/>
              </a:buClr>
              <a:buFont typeface="Arial" panose="020B0604020202020204" pitchFamily="34" charset="0"/>
              <a:buChar char="•"/>
            </a:pPr>
            <a:r>
              <a:rPr lang="en-US" sz="2400"/>
              <a:t>Finding common ground and symbiotic benefits of data sharing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169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p>
          <a:p>
            <a:endParaRPr lang="en-US"/>
          </a:p>
          <a:p>
            <a:r>
              <a:rPr lang="en-US"/>
              <a:t>CHORDS will complete the CODI pilot across three health care organizations and two community partners in 2023</a:t>
            </a:r>
            <a:br>
              <a:rPr lang="en-US"/>
            </a:br>
            <a:endParaRPr lang="en-US"/>
          </a:p>
          <a:p>
            <a:r>
              <a:rPr lang="en-US"/>
              <a:t>Future opportunities:</a:t>
            </a:r>
          </a:p>
          <a:p>
            <a:pPr lvl="1"/>
            <a:r>
              <a:rPr lang="en-US" sz="2800"/>
              <a:t>Onboard new community and health care partners and expand data to adults</a:t>
            </a:r>
          </a:p>
          <a:p>
            <a:pPr lvl="1"/>
            <a:r>
              <a:rPr lang="en-US" sz="2800"/>
              <a:t>Add tables to the data model to include referrals between organizations and services and direct delivery of assets such as money or food.</a:t>
            </a:r>
          </a:p>
          <a:p>
            <a:pPr lvl="1"/>
            <a:r>
              <a:rPr lang="en-US" sz="2800"/>
              <a:t>Develop reporting mechanisms directly relevant to community partners</a:t>
            </a:r>
          </a:p>
          <a:p>
            <a:pPr lvl="1"/>
            <a:r>
              <a:rPr lang="en-US" sz="2800"/>
              <a:t>Continue to develop data tools for public health monitoring and research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588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p>
          <a:p>
            <a:endParaRPr lang="en-US"/>
          </a:p>
          <a:p>
            <a:r>
              <a:rPr lang="en-US"/>
              <a:t>We hope to update the PPRL QA report with findings from our final step – PII review between two health care data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300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cs typeface="Calibri"/>
              </a:rPr>
              <a:t>Sarah</a:t>
            </a:r>
            <a:endParaRPr lang="en-US"/>
          </a:p>
        </p:txBody>
      </p:sp>
      <p:sp>
        <p:nvSpPr>
          <p:cNvPr id="4" name="Slide Number Placeholder 3"/>
          <p:cNvSpPr>
            <a:spLocks noGrp="1"/>
          </p:cNvSpPr>
          <p:nvPr>
            <p:ph type="sldNum" sz="quarter" idx="5"/>
          </p:nvPr>
        </p:nvSpPr>
        <p:spPr/>
        <p:txBody>
          <a:bodyPr/>
          <a:lstStyle/>
          <a:p>
            <a:fld id="{5119AD82-A3BE-4901-8011-1345E9917BBC}" type="slidenum">
              <a:rPr lang="en-US" smtClean="0"/>
              <a:t>30</a:t>
            </a:fld>
            <a:endParaRPr lang="en-US"/>
          </a:p>
        </p:txBody>
      </p:sp>
    </p:spTree>
    <p:extLst>
      <p:ext uri="{BB962C8B-B14F-4D97-AF65-F5344CB8AC3E}">
        <p14:creationId xmlns:p14="http://schemas.microsoft.com/office/powerpoint/2010/main" val="238282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Slide Number Placeholder 3"/>
          <p:cNvSpPr>
            <a:spLocks noGrp="1"/>
          </p:cNvSpPr>
          <p:nvPr>
            <p:ph type="sldNum" sz="quarter" idx="5"/>
          </p:nvPr>
        </p:nvSpPr>
        <p:spPr/>
        <p:txBody>
          <a:bodyPr/>
          <a:lstStyle/>
          <a:p>
            <a:fld id="{5119AD82-A3BE-4901-8011-1345E9917BBC}" type="slidenum">
              <a:rPr lang="en-US" smtClean="0"/>
              <a:t>32</a:t>
            </a:fld>
            <a:endParaRPr lang="en-US"/>
          </a:p>
        </p:txBody>
      </p:sp>
    </p:spTree>
    <p:extLst>
      <p:ext uri="{BB962C8B-B14F-4D97-AF65-F5344CB8AC3E}">
        <p14:creationId xmlns:p14="http://schemas.microsoft.com/office/powerpoint/2010/main" val="3223336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Slide Number Placeholder 3"/>
          <p:cNvSpPr>
            <a:spLocks noGrp="1"/>
          </p:cNvSpPr>
          <p:nvPr>
            <p:ph type="sldNum" sz="quarter" idx="5"/>
          </p:nvPr>
        </p:nvSpPr>
        <p:spPr/>
        <p:txBody>
          <a:bodyPr/>
          <a:lstStyle/>
          <a:p>
            <a:fld id="{5119AD82-A3BE-4901-8011-1345E9917BBC}" type="slidenum">
              <a:rPr lang="en-US" smtClean="0"/>
              <a:t>33</a:t>
            </a:fld>
            <a:endParaRPr lang="en-US"/>
          </a:p>
        </p:txBody>
      </p:sp>
    </p:spTree>
    <p:extLst>
      <p:ext uri="{BB962C8B-B14F-4D97-AF65-F5344CB8AC3E}">
        <p14:creationId xmlns:p14="http://schemas.microsoft.com/office/powerpoint/2010/main" val="2141263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Slide Number Placeholder 3"/>
          <p:cNvSpPr>
            <a:spLocks noGrp="1"/>
          </p:cNvSpPr>
          <p:nvPr>
            <p:ph type="sldNum" sz="quarter" idx="5"/>
          </p:nvPr>
        </p:nvSpPr>
        <p:spPr/>
        <p:txBody>
          <a:bodyPr/>
          <a:lstStyle/>
          <a:p>
            <a:fld id="{5119AD82-A3BE-4901-8011-1345E9917BBC}" type="slidenum">
              <a:rPr lang="en-US" smtClean="0"/>
              <a:t>34</a:t>
            </a:fld>
            <a:endParaRPr lang="en-US"/>
          </a:p>
        </p:txBody>
      </p:sp>
    </p:spTree>
    <p:extLst>
      <p:ext uri="{BB962C8B-B14F-4D97-AF65-F5344CB8AC3E}">
        <p14:creationId xmlns:p14="http://schemas.microsoft.com/office/powerpoint/2010/main" val="3561798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90000"/>
              </a:lnSpc>
              <a:spcAft>
                <a:spcPts val="600"/>
              </a:spcAft>
              <a:buFont typeface="Arial" panose="020B0604020202020204" pitchFamily="34" charset="0"/>
              <a:buNone/>
            </a:pPr>
            <a:r>
              <a:rPr lang="en-US" sz="1100"/>
              <a:t>Stephanie</a:t>
            </a:r>
            <a:endParaRPr lang="en-US"/>
          </a:p>
        </p:txBody>
      </p:sp>
      <p:sp>
        <p:nvSpPr>
          <p:cNvPr id="4" name="Slide Number Placeholder 3"/>
          <p:cNvSpPr>
            <a:spLocks noGrp="1"/>
          </p:cNvSpPr>
          <p:nvPr>
            <p:ph type="sldNum" sz="quarter" idx="5"/>
          </p:nvPr>
        </p:nvSpPr>
        <p:spPr/>
        <p:txBody>
          <a:bodyPr/>
          <a:lstStyle/>
          <a:p>
            <a:fld id="{5119AD82-A3BE-4901-8011-1345E9917BBC}" type="slidenum">
              <a:rPr lang="en-US" smtClean="0"/>
              <a:t>35</a:t>
            </a:fld>
            <a:endParaRPr lang="en-US"/>
          </a:p>
        </p:txBody>
      </p:sp>
    </p:spTree>
    <p:extLst>
      <p:ext uri="{BB962C8B-B14F-4D97-AF65-F5344CB8AC3E}">
        <p14:creationId xmlns:p14="http://schemas.microsoft.com/office/powerpoint/2010/main" val="225283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a:t>Project Scope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To </a:t>
            </a:r>
            <a:r>
              <a:rPr lang="en-US" b="1" baseline="0"/>
              <a:t>aid our clinical, community, research, and public health partners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a:t>To address information to inform public health and health service research, surveillance, and evaluation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a:t>Collectively Developed a series of use cases and scenarios with data providers to understand their current and future obesity </a:t>
            </a:r>
            <a:r>
              <a:rPr lang="en-US" b="1" u="sng" baseline="0"/>
              <a:t>work flow and information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a:t>We want to understand things like</a:t>
            </a:r>
            <a:endParaRPr lang="en-US" b="0"/>
          </a:p>
          <a:p>
            <a:pPr marL="628650" lvl="1" indent="-171450">
              <a:buFont typeface="Arial" panose="020B0604020202020204" pitchFamily="34" charset="0"/>
              <a:buChar char="•"/>
            </a:pPr>
            <a:r>
              <a:rPr lang="en-US" b="0"/>
              <a:t>To understand </a:t>
            </a:r>
            <a:r>
              <a:rPr lang="en-US" b="1"/>
              <a:t>when obesity screening is occurring and the action it triggers</a:t>
            </a:r>
          </a:p>
          <a:p>
            <a:pPr marL="628650" lvl="1" indent="-171450">
              <a:buFont typeface="Arial" panose="020B0604020202020204" pitchFamily="34" charset="0"/>
              <a:buChar char="•"/>
            </a:pPr>
            <a:r>
              <a:rPr lang="en-US" b="0"/>
              <a:t>To assess and compare the </a:t>
            </a:r>
            <a:r>
              <a:rPr lang="en-US" b="1"/>
              <a:t>effectiveness of clinical and community interventions</a:t>
            </a:r>
          </a:p>
          <a:p>
            <a:pPr marL="628650" lvl="1" indent="-171450">
              <a:buFont typeface="Arial" panose="020B0604020202020204" pitchFamily="34" charset="0"/>
              <a:buChar char="•"/>
            </a:pPr>
            <a:r>
              <a:rPr lang="en-US" b="0"/>
              <a:t>To address </a:t>
            </a:r>
            <a:r>
              <a:rPr lang="en-US" b="1"/>
              <a:t>gaps in obesity surveillance </a:t>
            </a:r>
          </a:p>
          <a:p>
            <a:pPr marL="628650" lvl="1" indent="-171450">
              <a:buFont typeface="Arial" panose="020B0604020202020204" pitchFamily="34" charset="0"/>
              <a:buChar char="•"/>
            </a:pPr>
            <a:r>
              <a:rPr lang="en-US" b="1"/>
              <a:t>To address gaps in social services and target limited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a:t>We want to understand things like</a:t>
            </a:r>
            <a:endParaRPr lang="en-US" b="0"/>
          </a:p>
          <a:p>
            <a:pPr marL="628650" lvl="1" indent="-171450">
              <a:buFont typeface="Arial" panose="020B0604020202020204" pitchFamily="34" charset="0"/>
              <a:buChar char="•"/>
            </a:pPr>
            <a:r>
              <a:rPr lang="en-US" b="0"/>
              <a:t>To understand </a:t>
            </a:r>
            <a:r>
              <a:rPr lang="en-US" b="1"/>
              <a:t>when obesity screening is occurring and the action it triggers</a:t>
            </a:r>
          </a:p>
          <a:p>
            <a:pPr marL="628650" lvl="1" indent="-171450">
              <a:buFont typeface="Arial" panose="020B0604020202020204" pitchFamily="34" charset="0"/>
              <a:buChar char="•"/>
            </a:pPr>
            <a:r>
              <a:rPr lang="en-US" b="0"/>
              <a:t>To assess and compare the </a:t>
            </a:r>
            <a:r>
              <a:rPr lang="en-US" b="1"/>
              <a:t>effectiveness of clinical and community interventions</a:t>
            </a:r>
          </a:p>
          <a:p>
            <a:pPr marL="628650" lvl="1" indent="-171450">
              <a:buFont typeface="Arial" panose="020B0604020202020204" pitchFamily="34" charset="0"/>
              <a:buChar char="•"/>
            </a:pPr>
            <a:r>
              <a:rPr lang="en-US" b="0"/>
              <a:t>To address </a:t>
            </a:r>
            <a:r>
              <a:rPr lang="en-US" b="1"/>
              <a:t>gaps in obesity surveillance and target limited resources</a:t>
            </a:r>
          </a:p>
          <a:p>
            <a:pPr marL="171450" indent="-171450">
              <a:buFont typeface="Arial" panose="020B0604020202020204" pitchFamily="34" charset="0"/>
              <a:buChar char="•"/>
            </a:pPr>
            <a:r>
              <a:rPr lang="en-US"/>
              <a:t>To understand the information needs of our partners for obesity research and surveillance, community health, evaluation, and QI</a:t>
            </a:r>
          </a:p>
        </p:txBody>
      </p:sp>
      <p:sp>
        <p:nvSpPr>
          <p:cNvPr id="4" name="Slide Number Placeholder 3"/>
          <p:cNvSpPr>
            <a:spLocks noGrp="1"/>
          </p:cNvSpPr>
          <p:nvPr>
            <p:ph type="sldNum" sz="quarter" idx="5"/>
          </p:nvPr>
        </p:nvSpPr>
        <p:spPr/>
        <p:txBody>
          <a:bodyPr/>
          <a:lstStyle/>
          <a:p>
            <a:fld id="{41B18067-8DB7-4743-B531-39C30FFEBEB4}" type="slidenum">
              <a:rPr lang="en-US" smtClean="0"/>
              <a:t>5</a:t>
            </a:fld>
            <a:endParaRPr lang="en-US"/>
          </a:p>
        </p:txBody>
      </p:sp>
    </p:spTree>
    <p:extLst>
      <p:ext uri="{BB962C8B-B14F-4D97-AF65-F5344CB8AC3E}">
        <p14:creationId xmlns:p14="http://schemas.microsoft.com/office/powerpoint/2010/main" val="1151912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5119AD82-A3BE-4901-8011-1345E9917BBC}" type="slidenum">
              <a:rPr lang="en-US" smtClean="0"/>
              <a:t>36</a:t>
            </a:fld>
            <a:endParaRPr lang="en-US"/>
          </a:p>
        </p:txBody>
      </p:sp>
    </p:spTree>
    <p:extLst>
      <p:ext uri="{BB962C8B-B14F-4D97-AF65-F5344CB8AC3E}">
        <p14:creationId xmlns:p14="http://schemas.microsoft.com/office/powerpoint/2010/main" val="3792490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5119AD82-A3BE-4901-8011-1345E9917BBC}" type="slidenum">
              <a:rPr lang="en-US" smtClean="0"/>
              <a:t>37</a:t>
            </a:fld>
            <a:endParaRPr lang="en-US"/>
          </a:p>
        </p:txBody>
      </p:sp>
    </p:spTree>
    <p:extLst>
      <p:ext uri="{BB962C8B-B14F-4D97-AF65-F5344CB8AC3E}">
        <p14:creationId xmlns:p14="http://schemas.microsoft.com/office/powerpoint/2010/main" val="3980361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19AD82-A3BE-4901-8011-1345E9917BBC}" type="slidenum">
              <a:rPr lang="en-US" smtClean="0"/>
              <a:t>39</a:t>
            </a:fld>
            <a:endParaRPr lang="en-US"/>
          </a:p>
        </p:txBody>
      </p:sp>
    </p:spTree>
    <p:extLst>
      <p:ext uri="{BB962C8B-B14F-4D97-AF65-F5344CB8AC3E}">
        <p14:creationId xmlns:p14="http://schemas.microsoft.com/office/powerpoint/2010/main" val="4119784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0"/>
              </a:spcAft>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41B18067-8DB7-4743-B531-39C30FFEBEB4}" type="slidenum">
              <a:rPr lang="en-US" smtClean="0"/>
              <a:t>40</a:t>
            </a:fld>
            <a:endParaRPr lang="en-US"/>
          </a:p>
        </p:txBody>
      </p:sp>
    </p:spTree>
    <p:extLst>
      <p:ext uri="{BB962C8B-B14F-4D97-AF65-F5344CB8AC3E}">
        <p14:creationId xmlns:p14="http://schemas.microsoft.com/office/powerpoint/2010/main" val="322196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41B18067-8DB7-4743-B531-39C30FFEBEB4}" type="slidenum">
              <a:rPr lang="en-US" smtClean="0"/>
              <a:t>8</a:t>
            </a:fld>
            <a:endParaRPr lang="en-US"/>
          </a:p>
        </p:txBody>
      </p:sp>
    </p:spTree>
    <p:extLst>
      <p:ext uri="{BB962C8B-B14F-4D97-AF65-F5344CB8AC3E}">
        <p14:creationId xmlns:p14="http://schemas.microsoft.com/office/powerpoint/2010/main" val="403622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Equity data</a:t>
            </a:r>
          </a:p>
        </p:txBody>
      </p:sp>
      <p:sp>
        <p:nvSpPr>
          <p:cNvPr id="4" name="Slide Number Placeholder 3"/>
          <p:cNvSpPr>
            <a:spLocks noGrp="1"/>
          </p:cNvSpPr>
          <p:nvPr>
            <p:ph type="sldNum" sz="quarter" idx="5"/>
          </p:nvPr>
        </p:nvSpPr>
        <p:spPr/>
        <p:txBody>
          <a:bodyPr/>
          <a:lstStyle/>
          <a:p>
            <a:fld id="{5119AD82-A3BE-4901-8011-1345E9917BBC}" type="slidenum">
              <a:rPr lang="en-US" smtClean="0"/>
              <a:t>9</a:t>
            </a:fld>
            <a:endParaRPr lang="en-US"/>
          </a:p>
        </p:txBody>
      </p:sp>
    </p:spTree>
    <p:extLst>
      <p:ext uri="{BB962C8B-B14F-4D97-AF65-F5344CB8AC3E}">
        <p14:creationId xmlns:p14="http://schemas.microsoft.com/office/powerpoint/2010/main" val="1561237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41B18067-8DB7-4743-B531-39C30FFEBEB4}" type="slidenum">
              <a:rPr lang="en-US" smtClean="0"/>
              <a:t>10</a:t>
            </a:fld>
            <a:endParaRPr lang="en-US"/>
          </a:p>
        </p:txBody>
      </p:sp>
    </p:spTree>
    <p:extLst>
      <p:ext uri="{BB962C8B-B14F-4D97-AF65-F5344CB8AC3E}">
        <p14:creationId xmlns:p14="http://schemas.microsoft.com/office/powerpoint/2010/main" val="2337275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41B18067-8DB7-4743-B531-39C30FFEBEB4}" type="slidenum">
              <a:rPr lang="en-US" smtClean="0"/>
              <a:t>11</a:t>
            </a:fld>
            <a:endParaRPr lang="en-US"/>
          </a:p>
        </p:txBody>
      </p:sp>
    </p:spTree>
    <p:extLst>
      <p:ext uri="{BB962C8B-B14F-4D97-AF65-F5344CB8AC3E}">
        <p14:creationId xmlns:p14="http://schemas.microsoft.com/office/powerpoint/2010/main" val="3717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19AD82-A3BE-4901-8011-1345E9917BBC}" type="slidenum">
              <a:rPr lang="en-US" smtClean="0"/>
              <a:t>12</a:t>
            </a:fld>
            <a:endParaRPr lang="en-US"/>
          </a:p>
        </p:txBody>
      </p:sp>
    </p:spTree>
    <p:extLst>
      <p:ext uri="{BB962C8B-B14F-4D97-AF65-F5344CB8AC3E}">
        <p14:creationId xmlns:p14="http://schemas.microsoft.com/office/powerpoint/2010/main" val="2639082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Before I begin….this work requires a huge amount of collaboration and effort</a:t>
            </a:r>
          </a:p>
          <a:p>
            <a:pPr marL="171450" indent="-171450">
              <a:buFontTx/>
              <a:buChar char="-"/>
            </a:pPr>
            <a:r>
              <a:rPr lang="en-US"/>
              <a:t>Acknowledge the many people and organizations that have made it possible,</a:t>
            </a:r>
          </a:p>
          <a:p>
            <a:pPr marL="171450" indent="-171450">
              <a:buFontTx/>
              <a:buChar char="-"/>
            </a:pPr>
            <a:r>
              <a:rPr lang="en-US"/>
              <a:t>And the diverse skillsets involved, including programmers, project managers, executive directors of CBOs who have learned to run python scripts, and the many leaders who have championed this work</a:t>
            </a:r>
          </a:p>
          <a:p>
            <a:pPr marL="171450" indent="-171450">
              <a:buFontTx/>
              <a:buChar char="-"/>
            </a:pPr>
            <a:r>
              <a:rPr lang="en-US"/>
              <a:t>Some of the folks that are involved in this work are on the call</a:t>
            </a:r>
          </a:p>
          <a:p>
            <a:pPr marL="171450" indent="-171450">
              <a:buFontTx/>
              <a:buChar char="-"/>
            </a:pPr>
            <a:r>
              <a:rPr lang="en-US"/>
              <a:t>I am one spokesperson of many that could give this presentation today</a:t>
            </a:r>
          </a:p>
          <a:p>
            <a:pPr marL="171450" indent="-171450">
              <a:buFontTx/>
              <a:buChar char="-"/>
            </a:pPr>
            <a:r>
              <a:rPr lang="en-US"/>
              <a:t>With that being said, I’m honored to be with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98D0F-E8D3-409A-B623-3F509CE5D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488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71469"/>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0" name="Picture 9" descr="Logo&#10;&#10;Description automatically generated">
            <a:extLst>
              <a:ext uri="{FF2B5EF4-FFF2-40B4-BE49-F238E27FC236}">
                <a16:creationId xmlns:a16="http://schemas.microsoft.com/office/drawing/2014/main" id="{D7DBF655-CC74-492A-AA58-588DE4A410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41" y="46038"/>
            <a:ext cx="2619613" cy="999852"/>
          </a:xfrm>
          <a:prstGeom prst="rect">
            <a:avLst/>
          </a:prstGeom>
        </p:spPr>
      </p:pic>
    </p:spTree>
    <p:extLst>
      <p:ext uri="{BB962C8B-B14F-4D97-AF65-F5344CB8AC3E}">
        <p14:creationId xmlns:p14="http://schemas.microsoft.com/office/powerpoint/2010/main" val="81289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ation-Slide_Nav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E4DF4-6375-4FE7-B913-6C0DF4824C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8"/>
          <p:cNvSpPr>
            <a:spLocks noGrp="1"/>
          </p:cNvSpPr>
          <p:nvPr>
            <p:ph type="title" hasCustomPrompt="1"/>
          </p:nvPr>
        </p:nvSpPr>
        <p:spPr>
          <a:xfrm>
            <a:off x="1428750" y="2397405"/>
            <a:ext cx="9334499" cy="1754326"/>
          </a:xfrm>
        </p:spPr>
        <p:txBody>
          <a:bodyPr>
            <a:spAutoFit/>
          </a:bodyPr>
          <a:lstStyle>
            <a:lvl1pPr algn="ctr">
              <a:lnSpc>
                <a:spcPct val="100000"/>
              </a:lnSpc>
              <a:defRPr sz="5400" cap="none" baseline="0">
                <a:solidFill>
                  <a:schemeClr val="tx1"/>
                </a:solidFill>
              </a:defRPr>
            </a:lvl1pPr>
          </a:lstStyle>
          <a:p>
            <a:r>
              <a:rPr lang="en-US"/>
              <a:t>“Arial 54 pt. Insert </a:t>
            </a:r>
            <a:br>
              <a:rPr lang="en-US"/>
            </a:br>
            <a:r>
              <a:rPr lang="en-US"/>
              <a:t>Quotation Here”</a:t>
            </a:r>
          </a:p>
        </p:txBody>
      </p:sp>
      <p:pic>
        <p:nvPicPr>
          <p:cNvPr id="14" name="Picture 13">
            <a:extLst>
              <a:ext uri="{FF2B5EF4-FFF2-40B4-BE49-F238E27FC236}">
                <a16:creationId xmlns:a16="http://schemas.microsoft.com/office/drawing/2014/main" id="{B96A65E7-1949-48B7-B325-BBA635E86B77}"/>
              </a:ext>
            </a:extLst>
          </p:cNvPr>
          <p:cNvPicPr>
            <a:picLocks/>
          </p:cNvPicPr>
          <p:nvPr userDrawn="1"/>
        </p:nvPicPr>
        <p:blipFill>
          <a:blip r:embed="rId3"/>
          <a:stretch>
            <a:fillRect/>
          </a:stretch>
        </p:blipFill>
        <p:spPr>
          <a:xfrm>
            <a:off x="498390" y="391163"/>
            <a:ext cx="557700" cy="154923"/>
          </a:xfrm>
          <a:prstGeom prst="rect">
            <a:avLst/>
          </a:prstGeom>
        </p:spPr>
      </p:pic>
      <p:sp>
        <p:nvSpPr>
          <p:cNvPr id="15" name="Slide Number Placeholder 1">
            <a:extLst>
              <a:ext uri="{FF2B5EF4-FFF2-40B4-BE49-F238E27FC236}">
                <a16:creationId xmlns:a16="http://schemas.microsoft.com/office/drawing/2014/main" id="{D97154B2-6CF0-452F-924D-5819D4D42F2D}"/>
              </a:ext>
            </a:extLst>
          </p:cNvPr>
          <p:cNvSpPr>
            <a:spLocks noGrp="1"/>
          </p:cNvSpPr>
          <p:nvPr>
            <p:ph type="sldNum" sz="quarter" idx="11"/>
          </p:nvPr>
        </p:nvSpPr>
        <p:spPr>
          <a:xfrm>
            <a:off x="10934700" y="6487280"/>
            <a:ext cx="800100" cy="251853"/>
          </a:xfrm>
        </p:spPr>
        <p:txBody>
          <a:bodyPr/>
          <a:lstStyle>
            <a:lvl1pPr>
              <a:defRPr>
                <a:solidFill>
                  <a:schemeClr val="tx1"/>
                </a:solidFill>
              </a:defRPr>
            </a:lvl1pPr>
          </a:lstStyle>
          <a:p>
            <a:fld id="{2F2F552B-1952-B44E-8CAB-5705F0ACD2E2}" type="slidenum">
              <a:rPr lang="uk-UA" smtClean="0"/>
              <a:pPr/>
              <a:t>‹#›</a:t>
            </a:fld>
            <a:endParaRPr lang="uk-UA"/>
          </a:p>
        </p:txBody>
      </p:sp>
      <p:sp>
        <p:nvSpPr>
          <p:cNvPr id="6" name="Footer Placeholder 8">
            <a:extLst>
              <a:ext uri="{FF2B5EF4-FFF2-40B4-BE49-F238E27FC236}">
                <a16:creationId xmlns:a16="http://schemas.microsoft.com/office/drawing/2014/main" id="{CE19FD94-9CCB-4316-89B6-A2DF772E846C}"/>
              </a:ext>
            </a:extLst>
          </p:cNvPr>
          <p:cNvSpPr txBox="1">
            <a:spLocks/>
          </p:cNvSpPr>
          <p:nvPr userDrawn="1"/>
        </p:nvSpPr>
        <p:spPr>
          <a:xfrm>
            <a:off x="3919122" y="6523689"/>
            <a:ext cx="4353756" cy="215444"/>
          </a:xfrm>
          <a:prstGeom prst="rect">
            <a:avLst/>
          </a:prstGeom>
        </p:spPr>
        <p:txBody>
          <a:bodyPr vert="horz" wrap="square" lIns="0" tIns="45720" rIns="0" bIns="45720"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t>© 2020 THE MITRE CORPORATION. ALL RIGHTS RESERVED. FOR INTERNAL USE ONLY.</a:t>
            </a:r>
          </a:p>
        </p:txBody>
      </p:sp>
    </p:spTree>
    <p:extLst>
      <p:ext uri="{BB962C8B-B14F-4D97-AF65-F5344CB8AC3E}">
        <p14:creationId xmlns:p14="http://schemas.microsoft.com/office/powerpoint/2010/main" val="298313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Slide 3">
    <p:spTree>
      <p:nvGrpSpPr>
        <p:cNvPr id="1" name=""/>
        <p:cNvGrpSpPr/>
        <p:nvPr/>
      </p:nvGrpSpPr>
      <p:grpSpPr>
        <a:xfrm>
          <a:off x="0" y="0"/>
          <a:ext cx="0" cy="0"/>
          <a:chOff x="0" y="0"/>
          <a:chExt cx="0" cy="0"/>
        </a:xfrm>
      </p:grpSpPr>
      <p:sp>
        <p:nvSpPr>
          <p:cNvPr id="7" name="Title 8"/>
          <p:cNvSpPr>
            <a:spLocks noGrp="1"/>
          </p:cNvSpPr>
          <p:nvPr>
            <p:ph type="title" hasCustomPrompt="1"/>
          </p:nvPr>
        </p:nvSpPr>
        <p:spPr>
          <a:xfrm>
            <a:off x="457200" y="2046425"/>
            <a:ext cx="9334500" cy="1382576"/>
          </a:xfrm>
        </p:spPr>
        <p:txBody>
          <a:bodyPr/>
          <a:lstStyle>
            <a:lvl1pPr algn="l">
              <a:lnSpc>
                <a:spcPct val="100000"/>
              </a:lnSpc>
              <a:defRPr sz="5400" cap="none" baseline="0">
                <a:solidFill>
                  <a:schemeClr val="tx1"/>
                </a:solidFill>
              </a:defRPr>
            </a:lvl1pPr>
          </a:lstStyle>
          <a:p>
            <a:r>
              <a:rPr lang="en-US"/>
              <a:t>Section Title</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8" name="Picture 7">
            <a:extLst>
              <a:ext uri="{FF2B5EF4-FFF2-40B4-BE49-F238E27FC236}">
                <a16:creationId xmlns:a16="http://schemas.microsoft.com/office/drawing/2014/main" id="{1EC0BB03-948C-4A12-8DBC-361F0C66729D}"/>
              </a:ext>
            </a:extLst>
          </p:cNvPr>
          <p:cNvPicPr>
            <a:picLocks/>
          </p:cNvPicPr>
          <p:nvPr userDrawn="1"/>
        </p:nvPicPr>
        <p:blipFill>
          <a:blip r:embed="rId2"/>
          <a:stretch>
            <a:fillRect/>
          </a:stretch>
        </p:blipFill>
        <p:spPr>
          <a:xfrm>
            <a:off x="460374" y="6515630"/>
            <a:ext cx="557700" cy="154923"/>
          </a:xfrm>
          <a:prstGeom prst="rect">
            <a:avLst/>
          </a:prstGeom>
        </p:spPr>
      </p:pic>
    </p:spTree>
    <p:extLst>
      <p:ext uri="{BB962C8B-B14F-4D97-AF65-F5344CB8AC3E}">
        <p14:creationId xmlns:p14="http://schemas.microsoft.com/office/powerpoint/2010/main" val="2566561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ullet List_Navy">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457200" y="381000"/>
            <a:ext cx="11277600" cy="693337"/>
          </a:xfrm>
        </p:spPr>
        <p:txBody>
          <a:bodyPr anchor="ctr"/>
          <a:lstStyle>
            <a:lvl1pPr>
              <a:defRPr sz="3200" cap="none">
                <a:solidFill>
                  <a:schemeClr val="tx1"/>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457200" y="1191491"/>
            <a:ext cx="11277600" cy="5069823"/>
          </a:xfrm>
        </p:spPr>
        <p:txBody>
          <a:bodyPr>
            <a:noAutofit/>
          </a:bodyPr>
          <a:lstStyle>
            <a:lvl1pPr marL="225425" indent="-225425">
              <a:buFont typeface="Wingdings" panose="05000000000000000000" pitchFamily="2" charset="2"/>
              <a:buChar char="§"/>
              <a:defRPr b="0">
                <a:solidFill>
                  <a:schemeClr val="tx1"/>
                </a:solidFill>
              </a:defRPr>
            </a:lvl1pPr>
            <a:lvl2pPr marL="688975" indent="-344488">
              <a:buClr>
                <a:schemeClr val="tx1"/>
              </a:buClr>
              <a:buSzPct val="110000"/>
              <a:buFont typeface="Wingdings" panose="05000000000000000000" pitchFamily="2" charset="2"/>
              <a:buChar char="§"/>
              <a:defRPr>
                <a:solidFill>
                  <a:schemeClr val="tx1"/>
                </a:solidFill>
              </a:defRPr>
            </a:lvl2pPr>
            <a:lvl3pPr marL="1033463" indent="-344488">
              <a:buFont typeface="Wingdings" panose="05000000000000000000" pitchFamily="2" charset="2"/>
              <a:buChar char="§"/>
              <a:defRPr sz="2200">
                <a:solidFill>
                  <a:schemeClr val="tx1"/>
                </a:solidFill>
              </a:defRPr>
            </a:lvl3pPr>
            <a:lvl4pPr marL="1033463" indent="-344488">
              <a:buFont typeface="Courier New" panose="02070309020205020404" pitchFamily="49" charset="0"/>
              <a:buChar char="o"/>
              <a:defRPr sz="2200">
                <a:solidFill>
                  <a:schemeClr val="tx1"/>
                </a:solidFill>
              </a:defRPr>
            </a:lvl4pPr>
            <a:lvl5pPr marL="1377950" indent="-238125">
              <a:buFont typeface="Wingdings" panose="05000000000000000000" pitchFamily="2" charset="2"/>
              <a:buChar char="§"/>
              <a:defRPr sz="1800">
                <a:solidFill>
                  <a:schemeClr val="tx1"/>
                </a:solidFill>
              </a:defRPr>
            </a:lvl5pPr>
            <a:lvl6pPr marL="1603375" indent="-225425">
              <a:buFont typeface="Wingdings" panose="05000000000000000000" pitchFamily="2" charset="2"/>
              <a:buChar char="§"/>
              <a:defRPr sz="160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6" name="Picture 5">
            <a:extLst>
              <a:ext uri="{FF2B5EF4-FFF2-40B4-BE49-F238E27FC236}">
                <a16:creationId xmlns:a16="http://schemas.microsoft.com/office/drawing/2014/main" id="{3EB79E39-B804-433D-A46E-6245A4354F48}"/>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266335417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 No Title_Navy">
    <p:spTree>
      <p:nvGrpSpPr>
        <p:cNvPr id="1" name=""/>
        <p:cNvGrpSpPr/>
        <p:nvPr/>
      </p:nvGrpSpPr>
      <p:grpSpPr>
        <a:xfrm>
          <a:off x="0" y="0"/>
          <a:ext cx="0" cy="0"/>
          <a:chOff x="0" y="0"/>
          <a:chExt cx="0" cy="0"/>
        </a:xfrm>
      </p:grpSpPr>
      <p:sp>
        <p:nvSpPr>
          <p:cNvPr id="11" name="Text Placeholder 2"/>
          <p:cNvSpPr>
            <a:spLocks noGrp="1"/>
          </p:cNvSpPr>
          <p:nvPr>
            <p:ph type="body" idx="1" hasCustomPrompt="1"/>
          </p:nvPr>
        </p:nvSpPr>
        <p:spPr>
          <a:xfrm>
            <a:off x="457200" y="3390900"/>
            <a:ext cx="3616322"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16" name="Picture Placeholder 15"/>
          <p:cNvSpPr>
            <a:spLocks noGrp="1"/>
          </p:cNvSpPr>
          <p:nvPr>
            <p:ph type="pic" sz="quarter" idx="11" hasCustomPrompt="1"/>
          </p:nvPr>
        </p:nvSpPr>
        <p:spPr>
          <a:xfrm>
            <a:off x="876094" y="381000"/>
            <a:ext cx="2784886" cy="2764043"/>
          </a:xfrm>
          <a:prstGeom prst="rect">
            <a:avLst/>
          </a:prstGeom>
          <a:solidFill>
            <a:schemeClr val="tx1">
              <a:lumMod val="95000"/>
            </a:schemeClr>
          </a:solidFill>
        </p:spPr>
        <p:txBody>
          <a:bodyPr/>
          <a:lstStyle>
            <a:lvl1pPr algn="ctr">
              <a:defRPr sz="1400" b="0" cap="none">
                <a:solidFill>
                  <a:srgbClr val="0B2338"/>
                </a:solidFill>
              </a:defRPr>
            </a:lvl1pPr>
          </a:lstStyle>
          <a:p>
            <a:r>
              <a:rPr lang="en-US"/>
              <a:t>Drag photo to placeholder or click on icon to place photo from file. </a:t>
            </a:r>
          </a:p>
        </p:txBody>
      </p:sp>
      <p:sp>
        <p:nvSpPr>
          <p:cNvPr id="24" name="Picture Placeholder 15"/>
          <p:cNvSpPr>
            <a:spLocks noGrp="1"/>
          </p:cNvSpPr>
          <p:nvPr>
            <p:ph type="pic" sz="quarter" idx="12" hasCustomPrompt="1"/>
          </p:nvPr>
        </p:nvSpPr>
        <p:spPr>
          <a:xfrm>
            <a:off x="4684506" y="381000"/>
            <a:ext cx="2784886" cy="2764043"/>
          </a:xfrm>
          <a:prstGeom prst="rect">
            <a:avLst/>
          </a:prstGeom>
          <a:solidFill>
            <a:schemeClr val="tx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rgbClr val="0B2338"/>
                </a:solidFill>
              </a:defRPr>
            </a:lvl1pPr>
          </a:lstStyle>
          <a:p>
            <a:r>
              <a:rPr lang="en-US"/>
              <a:t>Drag photo to placeholder or click on icon to place photo from file. </a:t>
            </a:r>
          </a:p>
        </p:txBody>
      </p:sp>
      <p:sp>
        <p:nvSpPr>
          <p:cNvPr id="25" name="Picture Placeholder 15"/>
          <p:cNvSpPr>
            <a:spLocks noGrp="1"/>
          </p:cNvSpPr>
          <p:nvPr>
            <p:ph type="pic" sz="quarter" idx="13" hasCustomPrompt="1"/>
          </p:nvPr>
        </p:nvSpPr>
        <p:spPr>
          <a:xfrm>
            <a:off x="8492918" y="381000"/>
            <a:ext cx="2784886" cy="2764043"/>
          </a:xfrm>
          <a:prstGeom prst="rect">
            <a:avLst/>
          </a:prstGeom>
          <a:solidFill>
            <a:schemeClr val="tx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rgbClr val="0B2338"/>
                </a:solidFill>
              </a:defRPr>
            </a:lvl1pPr>
          </a:lstStyle>
          <a:p>
            <a:r>
              <a:rPr lang="en-US"/>
              <a:t>Drag photo to placeholder or click on icon to place photo from file. </a:t>
            </a:r>
          </a:p>
          <a:p>
            <a:endParaRPr lang="en-US"/>
          </a:p>
        </p:txBody>
      </p:sp>
      <p:sp>
        <p:nvSpPr>
          <p:cNvPr id="26" name="Text Placeholder 2"/>
          <p:cNvSpPr>
            <a:spLocks noGrp="1"/>
          </p:cNvSpPr>
          <p:nvPr>
            <p:ph type="body" idx="14" hasCustomPrompt="1"/>
          </p:nvPr>
        </p:nvSpPr>
        <p:spPr>
          <a:xfrm>
            <a:off x="4265612" y="3390900"/>
            <a:ext cx="3616322"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28" name="Text Placeholder 2"/>
          <p:cNvSpPr>
            <a:spLocks noGrp="1"/>
          </p:cNvSpPr>
          <p:nvPr>
            <p:ph type="body" idx="16" hasCustomPrompt="1"/>
          </p:nvPr>
        </p:nvSpPr>
        <p:spPr>
          <a:xfrm>
            <a:off x="8074024" y="3390900"/>
            <a:ext cx="3616322"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2" name="Slide Number Placeholder 1"/>
          <p:cNvSpPr>
            <a:spLocks noGrp="1"/>
          </p:cNvSpPr>
          <p:nvPr>
            <p:ph type="sldNum" sz="quarter" idx="18"/>
          </p:nvPr>
        </p:nvSpPr>
        <p:spPr>
          <a:xfrm>
            <a:off x="10893422" y="6485433"/>
            <a:ext cx="800100" cy="251853"/>
          </a:xfrm>
        </p:spPr>
        <p:txBody>
          <a:bodyPr/>
          <a:lstStyle>
            <a:lvl1pPr algn="r">
              <a:defRPr>
                <a:solidFill>
                  <a:schemeClr val="tx1"/>
                </a:solidFill>
              </a:defRPr>
            </a:lvl1pPr>
          </a:lstStyle>
          <a:p>
            <a:fld id="{2F2F552B-1952-B44E-8CAB-5705F0ACD2E2}" type="slidenum">
              <a:rPr lang="uk-UA" smtClean="0"/>
              <a:pPr/>
              <a:t>‹#›</a:t>
            </a:fld>
            <a:endParaRPr lang="uk-UA"/>
          </a:p>
        </p:txBody>
      </p:sp>
      <p:sp>
        <p:nvSpPr>
          <p:cNvPr id="4" name="Text Placeholder 3">
            <a:extLst>
              <a:ext uri="{FF2B5EF4-FFF2-40B4-BE49-F238E27FC236}">
                <a16:creationId xmlns:a16="http://schemas.microsoft.com/office/drawing/2014/main" id="{ABD48F8F-F2E8-4F73-9030-FB00A087F591}"/>
              </a:ext>
            </a:extLst>
          </p:cNvPr>
          <p:cNvSpPr>
            <a:spLocks noGrp="1"/>
          </p:cNvSpPr>
          <p:nvPr>
            <p:ph type="body" sz="quarter" idx="19"/>
          </p:nvPr>
        </p:nvSpPr>
        <p:spPr>
          <a:xfrm>
            <a:off x="460375" y="3965934"/>
            <a:ext cx="3616325"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sp>
        <p:nvSpPr>
          <p:cNvPr id="15" name="Text Placeholder 3">
            <a:extLst>
              <a:ext uri="{FF2B5EF4-FFF2-40B4-BE49-F238E27FC236}">
                <a16:creationId xmlns:a16="http://schemas.microsoft.com/office/drawing/2014/main" id="{A9BBD24B-BA71-4BF8-8506-D0B84537AEFB}"/>
              </a:ext>
            </a:extLst>
          </p:cNvPr>
          <p:cNvSpPr>
            <a:spLocks noGrp="1"/>
          </p:cNvSpPr>
          <p:nvPr>
            <p:ph type="body" sz="quarter" idx="20"/>
          </p:nvPr>
        </p:nvSpPr>
        <p:spPr>
          <a:xfrm>
            <a:off x="4268785" y="3965934"/>
            <a:ext cx="3616325"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sp>
        <p:nvSpPr>
          <p:cNvPr id="17" name="Text Placeholder 3">
            <a:extLst>
              <a:ext uri="{FF2B5EF4-FFF2-40B4-BE49-F238E27FC236}">
                <a16:creationId xmlns:a16="http://schemas.microsoft.com/office/drawing/2014/main" id="{42B79737-3312-4FC8-AC98-3A2E9BBF11C4}"/>
              </a:ext>
            </a:extLst>
          </p:cNvPr>
          <p:cNvSpPr>
            <a:spLocks noGrp="1"/>
          </p:cNvSpPr>
          <p:nvPr>
            <p:ph type="body" sz="quarter" idx="21"/>
          </p:nvPr>
        </p:nvSpPr>
        <p:spPr>
          <a:xfrm>
            <a:off x="8077197" y="3965934"/>
            <a:ext cx="3616325"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pic>
        <p:nvPicPr>
          <p:cNvPr id="13" name="Picture 12">
            <a:extLst>
              <a:ext uri="{FF2B5EF4-FFF2-40B4-BE49-F238E27FC236}">
                <a16:creationId xmlns:a16="http://schemas.microsoft.com/office/drawing/2014/main" id="{A79F5D51-61E5-4B38-BE9B-7745F7365A24}"/>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3835350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mage, With Title_Navy">
    <p:spTree>
      <p:nvGrpSpPr>
        <p:cNvPr id="1" name=""/>
        <p:cNvGrpSpPr/>
        <p:nvPr/>
      </p:nvGrpSpPr>
      <p:grpSpPr>
        <a:xfrm>
          <a:off x="0" y="0"/>
          <a:ext cx="0" cy="0"/>
          <a:chOff x="0" y="0"/>
          <a:chExt cx="0" cy="0"/>
        </a:xfrm>
      </p:grpSpPr>
      <p:sp>
        <p:nvSpPr>
          <p:cNvPr id="16" name="Picture Placeholder 15"/>
          <p:cNvSpPr>
            <a:spLocks noGrp="1"/>
          </p:cNvSpPr>
          <p:nvPr>
            <p:ph type="pic" sz="quarter" idx="11" hasCustomPrompt="1"/>
          </p:nvPr>
        </p:nvSpPr>
        <p:spPr>
          <a:xfrm>
            <a:off x="460377" y="1386799"/>
            <a:ext cx="3427207" cy="2333737"/>
          </a:xfrm>
          <a:prstGeom prst="rect">
            <a:avLst/>
          </a:prstGeom>
          <a:solidFill>
            <a:schemeClr val="tx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rgbClr val="0B2338"/>
                </a:solidFill>
              </a:defRPr>
            </a:lvl1pPr>
          </a:lstStyle>
          <a:p>
            <a:r>
              <a:rPr lang="en-US"/>
              <a:t>Drag photo to placeholder or click on icon to place photo from file. </a:t>
            </a:r>
          </a:p>
          <a:p>
            <a:endParaRPr lang="en-US"/>
          </a:p>
        </p:txBody>
      </p:sp>
      <p:sp>
        <p:nvSpPr>
          <p:cNvPr id="15" name="Text Placeholder 2"/>
          <p:cNvSpPr>
            <a:spLocks noGrp="1"/>
          </p:cNvSpPr>
          <p:nvPr>
            <p:ph type="body" idx="1" hasCustomPrompt="1"/>
          </p:nvPr>
        </p:nvSpPr>
        <p:spPr>
          <a:xfrm>
            <a:off x="460377" y="3903250"/>
            <a:ext cx="343927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24" name="Text Placeholder 2"/>
          <p:cNvSpPr>
            <a:spLocks noGrp="1"/>
          </p:cNvSpPr>
          <p:nvPr>
            <p:ph type="body" idx="14" hasCustomPrompt="1"/>
          </p:nvPr>
        </p:nvSpPr>
        <p:spPr>
          <a:xfrm>
            <a:off x="4382826" y="3903250"/>
            <a:ext cx="3427206"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26" name="Text Placeholder 2"/>
          <p:cNvSpPr>
            <a:spLocks noGrp="1"/>
          </p:cNvSpPr>
          <p:nvPr>
            <p:ph type="body" idx="16" hasCustomPrompt="1"/>
          </p:nvPr>
        </p:nvSpPr>
        <p:spPr>
          <a:xfrm>
            <a:off x="8298629" y="3903250"/>
            <a:ext cx="3421788"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3" name="Title 2"/>
          <p:cNvSpPr>
            <a:spLocks noGrp="1"/>
          </p:cNvSpPr>
          <p:nvPr>
            <p:ph type="title" hasCustomPrompt="1"/>
          </p:nvPr>
        </p:nvSpPr>
        <p:spPr>
          <a:xfrm>
            <a:off x="457200" y="388299"/>
            <a:ext cx="11277600" cy="656850"/>
          </a:xfrm>
        </p:spPr>
        <p:txBody>
          <a:bodyPr/>
          <a:lstStyle>
            <a:lvl1pPr algn="ctr">
              <a:defRPr sz="3200" cap="none">
                <a:solidFill>
                  <a:schemeClr val="tx1"/>
                </a:solidFill>
              </a:defRPr>
            </a:lvl1pPr>
          </a:lstStyle>
          <a:p>
            <a:r>
              <a:rPr lang="en-US"/>
              <a:t>Slide Title, Arial 32 Pt.</a:t>
            </a:r>
          </a:p>
        </p:txBody>
      </p:sp>
      <p:sp>
        <p:nvSpPr>
          <p:cNvPr id="28" name="Picture Placeholder 15"/>
          <p:cNvSpPr>
            <a:spLocks noGrp="1"/>
          </p:cNvSpPr>
          <p:nvPr>
            <p:ph type="pic" sz="quarter" idx="18" hasCustomPrompt="1"/>
          </p:nvPr>
        </p:nvSpPr>
        <p:spPr>
          <a:xfrm>
            <a:off x="4370762" y="1386799"/>
            <a:ext cx="3427207" cy="2333737"/>
          </a:xfrm>
          <a:prstGeom prst="rect">
            <a:avLst/>
          </a:prstGeom>
          <a:solidFill>
            <a:schemeClr val="tx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rgbClr val="0B2338"/>
                </a:solidFill>
              </a:defRPr>
            </a:lvl1pPr>
          </a:lstStyle>
          <a:p>
            <a:r>
              <a:rPr lang="en-US"/>
              <a:t>Drag photo to placeholder or click on icon to place photo from file. </a:t>
            </a:r>
          </a:p>
          <a:p>
            <a:endParaRPr lang="en-US"/>
          </a:p>
        </p:txBody>
      </p:sp>
      <p:sp>
        <p:nvSpPr>
          <p:cNvPr id="29" name="Picture Placeholder 15"/>
          <p:cNvSpPr>
            <a:spLocks noGrp="1"/>
          </p:cNvSpPr>
          <p:nvPr>
            <p:ph type="pic" sz="quarter" idx="19" hasCustomPrompt="1"/>
          </p:nvPr>
        </p:nvSpPr>
        <p:spPr>
          <a:xfrm>
            <a:off x="8281147" y="1386799"/>
            <a:ext cx="3427207" cy="2333737"/>
          </a:xfrm>
          <a:prstGeom prst="rect">
            <a:avLst/>
          </a:prstGeom>
          <a:solidFill>
            <a:schemeClr val="tx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rgbClr val="0B2338"/>
                </a:solidFill>
              </a:defRPr>
            </a:lvl1pPr>
          </a:lstStyle>
          <a:p>
            <a:r>
              <a:rPr lang="en-US"/>
              <a:t>Drag photo to placeholder or click on icon to place photo from file. </a:t>
            </a:r>
          </a:p>
          <a:p>
            <a:endParaRPr lang="en-US"/>
          </a:p>
        </p:txBody>
      </p:sp>
      <p:sp>
        <p:nvSpPr>
          <p:cNvPr id="2" name="Slide Number Placeholder 1"/>
          <p:cNvSpPr>
            <a:spLocks noGrp="1"/>
          </p:cNvSpPr>
          <p:nvPr>
            <p:ph type="sldNum" sz="quarter" idx="20"/>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7" name="Text Placeholder 3">
            <a:extLst>
              <a:ext uri="{FF2B5EF4-FFF2-40B4-BE49-F238E27FC236}">
                <a16:creationId xmlns:a16="http://schemas.microsoft.com/office/drawing/2014/main" id="{678FE3D0-043E-4E41-B23C-6B8EB88E0290}"/>
              </a:ext>
            </a:extLst>
          </p:cNvPr>
          <p:cNvSpPr>
            <a:spLocks noGrp="1"/>
          </p:cNvSpPr>
          <p:nvPr>
            <p:ph type="body" sz="quarter" idx="21"/>
          </p:nvPr>
        </p:nvSpPr>
        <p:spPr>
          <a:xfrm>
            <a:off x="460375" y="4431391"/>
            <a:ext cx="3439271"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sp>
        <p:nvSpPr>
          <p:cNvPr id="18" name="Text Placeholder 3">
            <a:extLst>
              <a:ext uri="{FF2B5EF4-FFF2-40B4-BE49-F238E27FC236}">
                <a16:creationId xmlns:a16="http://schemas.microsoft.com/office/drawing/2014/main" id="{13010D54-552B-4047-99A4-03DE23E68139}"/>
              </a:ext>
            </a:extLst>
          </p:cNvPr>
          <p:cNvSpPr>
            <a:spLocks noGrp="1"/>
          </p:cNvSpPr>
          <p:nvPr>
            <p:ph type="body" sz="quarter" idx="22"/>
          </p:nvPr>
        </p:nvSpPr>
        <p:spPr>
          <a:xfrm>
            <a:off x="8281146" y="4431391"/>
            <a:ext cx="3439271"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sp>
        <p:nvSpPr>
          <p:cNvPr id="19" name="Text Placeholder 3">
            <a:extLst>
              <a:ext uri="{FF2B5EF4-FFF2-40B4-BE49-F238E27FC236}">
                <a16:creationId xmlns:a16="http://schemas.microsoft.com/office/drawing/2014/main" id="{E0B40436-66AC-4444-BF02-7E4752A291AD}"/>
              </a:ext>
            </a:extLst>
          </p:cNvPr>
          <p:cNvSpPr>
            <a:spLocks noGrp="1"/>
          </p:cNvSpPr>
          <p:nvPr>
            <p:ph type="body" sz="quarter" idx="23"/>
          </p:nvPr>
        </p:nvSpPr>
        <p:spPr>
          <a:xfrm>
            <a:off x="4370761" y="4431391"/>
            <a:ext cx="3439271"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pic>
        <p:nvPicPr>
          <p:cNvPr id="21" name="Picture 20">
            <a:extLst>
              <a:ext uri="{FF2B5EF4-FFF2-40B4-BE49-F238E27FC236}">
                <a16:creationId xmlns:a16="http://schemas.microsoft.com/office/drawing/2014/main" id="{C4BC3F3B-A551-47E1-A36B-1028268BB92D}"/>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2904171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_Navy">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457200" y="381000"/>
            <a:ext cx="11277600" cy="693337"/>
          </a:xfrm>
        </p:spPr>
        <p:txBody>
          <a:bodyPr anchor="ctr"/>
          <a:lstStyle>
            <a:lvl1pPr>
              <a:defRPr sz="3200" cap="none">
                <a:solidFill>
                  <a:schemeClr val="tx1"/>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457200" y="1191491"/>
            <a:ext cx="11277600" cy="5069823"/>
          </a:xfrm>
        </p:spPr>
        <p:txBody>
          <a:bodyPr>
            <a:noAutofit/>
          </a:bodyPr>
          <a:lstStyle>
            <a:lvl1pPr marL="225425" indent="-225425">
              <a:buFont typeface="Wingdings" panose="05000000000000000000" pitchFamily="2" charset="2"/>
              <a:buChar char="§"/>
              <a:defRPr b="0">
                <a:solidFill>
                  <a:schemeClr val="tx1"/>
                </a:solidFill>
              </a:defRPr>
            </a:lvl1pPr>
            <a:lvl2pPr marL="688975" indent="-344488">
              <a:buClr>
                <a:schemeClr val="tx1"/>
              </a:buClr>
              <a:buSzPct val="110000"/>
              <a:buFont typeface="Wingdings" panose="05000000000000000000" pitchFamily="2" charset="2"/>
              <a:buChar char="§"/>
              <a:defRPr>
                <a:solidFill>
                  <a:schemeClr val="tx1"/>
                </a:solidFill>
              </a:defRPr>
            </a:lvl2pPr>
            <a:lvl3pPr marL="1033463" indent="-344488">
              <a:buFont typeface="Wingdings" panose="05000000000000000000" pitchFamily="2" charset="2"/>
              <a:buChar char="§"/>
              <a:defRPr sz="2200">
                <a:solidFill>
                  <a:schemeClr val="tx1"/>
                </a:solidFill>
              </a:defRPr>
            </a:lvl3pPr>
            <a:lvl4pPr marL="1033463" indent="-344488">
              <a:buFont typeface="Courier New" panose="02070309020205020404" pitchFamily="49" charset="0"/>
              <a:buChar char="o"/>
              <a:defRPr sz="2200">
                <a:solidFill>
                  <a:schemeClr val="tx1"/>
                </a:solidFill>
              </a:defRPr>
            </a:lvl4pPr>
            <a:lvl5pPr marL="1377950" indent="-238125">
              <a:buFont typeface="Wingdings" panose="05000000000000000000" pitchFamily="2" charset="2"/>
              <a:buChar char="§"/>
              <a:defRPr sz="1800">
                <a:solidFill>
                  <a:schemeClr val="tx1"/>
                </a:solidFill>
              </a:defRPr>
            </a:lvl5pPr>
            <a:lvl6pPr marL="1603375" indent="-225425">
              <a:buFont typeface="Wingdings" panose="05000000000000000000" pitchFamily="2" charset="2"/>
              <a:buChar char="§"/>
              <a:defRPr sz="160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6" name="Picture 5">
            <a:extLst>
              <a:ext uri="{FF2B5EF4-FFF2-40B4-BE49-F238E27FC236}">
                <a16:creationId xmlns:a16="http://schemas.microsoft.com/office/drawing/2014/main" id="{61585A4E-0F23-4F45-99A6-6448278FA42E}"/>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28252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_content">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457200" y="390793"/>
            <a:ext cx="11277600" cy="693337"/>
          </a:xfrm>
        </p:spPr>
        <p:txBody>
          <a:bodyPr/>
          <a:lstStyle>
            <a:lvl1pPr>
              <a:defRPr sz="3200">
                <a:solidFill>
                  <a:schemeClr val="tx1"/>
                </a:solidFill>
              </a:defRPr>
            </a:lvl1pPr>
          </a:lstStyle>
          <a:p>
            <a:r>
              <a:rPr lang="en-US"/>
              <a:t>Slide Title, Arial 32 pt.</a:t>
            </a:r>
          </a:p>
        </p:txBody>
      </p:sp>
      <p:sp>
        <p:nvSpPr>
          <p:cNvPr id="4" name="Content Placeholder 3">
            <a:extLst>
              <a:ext uri="{FF2B5EF4-FFF2-40B4-BE49-F238E27FC236}">
                <a16:creationId xmlns:a16="http://schemas.microsoft.com/office/drawing/2014/main" id="{738D90CE-67F6-4B4B-B71D-C7D5E38835C9}"/>
              </a:ext>
            </a:extLst>
          </p:cNvPr>
          <p:cNvSpPr>
            <a:spLocks noGrp="1"/>
          </p:cNvSpPr>
          <p:nvPr>
            <p:ph sz="quarter" idx="12" hasCustomPrompt="1"/>
          </p:nvPr>
        </p:nvSpPr>
        <p:spPr>
          <a:xfrm>
            <a:off x="457200" y="1209964"/>
            <a:ext cx="11277600" cy="5038436"/>
          </a:xfrm>
        </p:spPr>
        <p:txBody>
          <a:bodyPr/>
          <a:lstStyle>
            <a:lvl1pPr>
              <a:defRPr/>
            </a:lvl1pPr>
          </a:lstStyle>
          <a:p>
            <a:pPr lvl="0"/>
            <a:r>
              <a:rPr lang="en-US"/>
              <a:t>Click to add content</a:t>
            </a:r>
          </a:p>
        </p:txBody>
      </p:sp>
      <p:pic>
        <p:nvPicPr>
          <p:cNvPr id="6" name="Picture 5">
            <a:extLst>
              <a:ext uri="{FF2B5EF4-FFF2-40B4-BE49-F238E27FC236}">
                <a16:creationId xmlns:a16="http://schemas.microsoft.com/office/drawing/2014/main" id="{9434B183-E242-4BEB-A0C8-856BF8515D5D}"/>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53632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List_Nav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44527" y="1243584"/>
            <a:ext cx="4572000" cy="583045"/>
          </a:xfrm>
          <a:prstGeom prst="rect">
            <a:avLst/>
          </a:prstGeom>
        </p:spPr>
        <p:txBody>
          <a:bodyPr anchor="ctr">
            <a:noAutofit/>
          </a:bodyPr>
          <a:lstStyle>
            <a:lvl1pPr marL="0" indent="0">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Subheadline</a:t>
            </a:r>
            <a:endParaRPr lang="en-US"/>
          </a:p>
        </p:txBody>
      </p:sp>
      <p:sp>
        <p:nvSpPr>
          <p:cNvPr id="5" name="Text Placeholder 4"/>
          <p:cNvSpPr>
            <a:spLocks noGrp="1"/>
          </p:cNvSpPr>
          <p:nvPr>
            <p:ph type="body" sz="quarter" idx="3" hasCustomPrompt="1"/>
          </p:nvPr>
        </p:nvSpPr>
        <p:spPr>
          <a:xfrm>
            <a:off x="6669352" y="1243584"/>
            <a:ext cx="4572000" cy="583045"/>
          </a:xfrm>
          <a:prstGeom prst="rect">
            <a:avLst/>
          </a:prstGeom>
        </p:spPr>
        <p:txBody>
          <a:bodyPr vert="horz" lIns="91440" tIns="45720" rIns="91440" bIns="45720" rtlCol="0" anchor="ctr">
            <a:noAutofit/>
          </a:bodyPr>
          <a:lstStyle>
            <a:lvl1pPr>
              <a:defRPr lang="en-US" baseline="0" dirty="0">
                <a:solidFill>
                  <a:schemeClr val="tx1"/>
                </a:solidFill>
              </a:defRPr>
            </a:lvl1pPr>
          </a:lstStyle>
          <a:p>
            <a:pPr lvl="0"/>
            <a:r>
              <a:rPr lang="en-US" err="1"/>
              <a:t>Subheadline</a:t>
            </a:r>
            <a:endParaRPr lang="en-US"/>
          </a:p>
        </p:txBody>
      </p:sp>
      <p:sp>
        <p:nvSpPr>
          <p:cNvPr id="13" name="Title 12"/>
          <p:cNvSpPr>
            <a:spLocks noGrp="1"/>
          </p:cNvSpPr>
          <p:nvPr>
            <p:ph type="title" hasCustomPrompt="1"/>
          </p:nvPr>
        </p:nvSpPr>
        <p:spPr>
          <a:xfrm>
            <a:off x="457200" y="381000"/>
            <a:ext cx="11277600" cy="693337"/>
          </a:xfrm>
        </p:spPr>
        <p:txBody>
          <a:bodyPr anchor="ctr">
            <a:noAutofit/>
          </a:bodyPr>
          <a:lstStyle>
            <a:lvl1pPr algn="ctr">
              <a:defRPr sz="3200">
                <a:solidFill>
                  <a:schemeClr val="tx1"/>
                </a:solidFill>
              </a:defRPr>
            </a:lvl1pPr>
          </a:lstStyle>
          <a:p>
            <a:r>
              <a:rPr lang="en-US"/>
              <a:t>Slide Title, Arial 32 pt.</a:t>
            </a:r>
          </a:p>
        </p:txBody>
      </p:sp>
      <p:sp>
        <p:nvSpPr>
          <p:cNvPr id="2" name="Slide Number Placeholder 1"/>
          <p:cNvSpPr>
            <a:spLocks noGrp="1"/>
          </p:cNvSpPr>
          <p:nvPr>
            <p:ph type="sldNum" sz="quarter" idx="13"/>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2" name="Text Placeholder 19">
            <a:extLst>
              <a:ext uri="{FF2B5EF4-FFF2-40B4-BE49-F238E27FC236}">
                <a16:creationId xmlns:a16="http://schemas.microsoft.com/office/drawing/2014/main" id="{2789C70E-D4F5-4539-825F-8102ABC6844C}"/>
              </a:ext>
            </a:extLst>
          </p:cNvPr>
          <p:cNvSpPr>
            <a:spLocks noGrp="1"/>
          </p:cNvSpPr>
          <p:nvPr>
            <p:ph type="body" sz="quarter" idx="21" hasCustomPrompt="1"/>
          </p:nvPr>
        </p:nvSpPr>
        <p:spPr>
          <a:xfrm>
            <a:off x="944527" y="1943122"/>
            <a:ext cx="4572000" cy="4305278"/>
          </a:xfrm>
        </p:spPr>
        <p:txBody>
          <a:bodyPr/>
          <a:lstStyle>
            <a:lvl1pPr>
              <a:defRPr b="0"/>
            </a:lvl1pPr>
            <a:lvl2pPr marL="352425" indent="-234950">
              <a:buFont typeface="Wingdings" panose="05000000000000000000" pitchFamily="2" charset="2"/>
              <a:buChar char="§"/>
              <a:defRPr/>
            </a:lvl2pPr>
            <a:lvl3pPr marL="457200" indent="-222250">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sp>
        <p:nvSpPr>
          <p:cNvPr id="14" name="Text Placeholder 19">
            <a:extLst>
              <a:ext uri="{FF2B5EF4-FFF2-40B4-BE49-F238E27FC236}">
                <a16:creationId xmlns:a16="http://schemas.microsoft.com/office/drawing/2014/main" id="{473FA333-9240-48EF-A5C6-7ECA7313EA79}"/>
              </a:ext>
            </a:extLst>
          </p:cNvPr>
          <p:cNvSpPr>
            <a:spLocks noGrp="1"/>
          </p:cNvSpPr>
          <p:nvPr>
            <p:ph type="body" sz="quarter" idx="22" hasCustomPrompt="1"/>
          </p:nvPr>
        </p:nvSpPr>
        <p:spPr>
          <a:xfrm>
            <a:off x="6688972" y="1943122"/>
            <a:ext cx="4572000" cy="4305278"/>
          </a:xfrm>
        </p:spPr>
        <p:txBody>
          <a:bodyPr/>
          <a:lstStyle>
            <a:lvl1pPr>
              <a:defRPr b="0"/>
            </a:lvl1pPr>
            <a:lvl2pPr marL="352425" indent="-234950">
              <a:buFont typeface="Wingdings" panose="05000000000000000000" pitchFamily="2" charset="2"/>
              <a:buChar char="§"/>
              <a:defRPr/>
            </a:lvl2pPr>
            <a:lvl3pPr marL="457200" indent="-222250">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8DEDA517-8260-4280-A7EC-5559C8218D8E}"/>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3821169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lumn Layout_NoSub_Navy">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57200" y="381000"/>
            <a:ext cx="11277600" cy="693337"/>
          </a:xfrm>
        </p:spPr>
        <p:txBody>
          <a:bodyPr anchor="ctr">
            <a:noAutofit/>
          </a:bodyPr>
          <a:lstStyle>
            <a:lvl1pPr algn="ctr">
              <a:defRPr sz="3200">
                <a:solidFill>
                  <a:schemeClr val="tx1"/>
                </a:solidFill>
              </a:defRPr>
            </a:lvl1pPr>
          </a:lstStyle>
          <a:p>
            <a:r>
              <a:rPr lang="en-US"/>
              <a:t>Slide Title, Arial 32 pt.</a:t>
            </a:r>
          </a:p>
        </p:txBody>
      </p:sp>
      <p:sp>
        <p:nvSpPr>
          <p:cNvPr id="2" name="Slide Number Placeholder 1"/>
          <p:cNvSpPr>
            <a:spLocks noGrp="1"/>
          </p:cNvSpPr>
          <p:nvPr>
            <p:ph type="sldNum" sz="quarter" idx="13"/>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2" name="Text Placeholder 19">
            <a:extLst>
              <a:ext uri="{FF2B5EF4-FFF2-40B4-BE49-F238E27FC236}">
                <a16:creationId xmlns:a16="http://schemas.microsoft.com/office/drawing/2014/main" id="{2789C70E-D4F5-4539-825F-8102ABC6844C}"/>
              </a:ext>
            </a:extLst>
          </p:cNvPr>
          <p:cNvSpPr>
            <a:spLocks noGrp="1"/>
          </p:cNvSpPr>
          <p:nvPr>
            <p:ph type="body" sz="quarter" idx="21" hasCustomPrompt="1"/>
          </p:nvPr>
        </p:nvSpPr>
        <p:spPr>
          <a:xfrm>
            <a:off x="944527" y="1507524"/>
            <a:ext cx="4572000" cy="4740876"/>
          </a:xfrm>
        </p:spPr>
        <p:txBody>
          <a:bodyPr/>
          <a:lstStyle>
            <a:lvl1pPr>
              <a:defRPr b="0"/>
            </a:lvl1pPr>
            <a:lvl2pPr marL="352425" indent="-234950">
              <a:buFont typeface="Wingdings" panose="05000000000000000000" pitchFamily="2" charset="2"/>
              <a:buChar char="§"/>
              <a:defRPr/>
            </a:lvl2pPr>
            <a:lvl3pPr marL="457200" indent="-222250">
              <a:buFont typeface="Wingdings" panose="05000000000000000000" pitchFamily="2" charset="2"/>
              <a:buChar char="§"/>
              <a:defRPr sz="2000"/>
            </a:lvl3pPr>
          </a:lstStyle>
          <a:p>
            <a:pPr lvl="0"/>
            <a:r>
              <a:rPr lang="en-US"/>
              <a:t>Click to edit master text styles</a:t>
            </a:r>
          </a:p>
          <a:p>
            <a:pPr lvl="1"/>
            <a:r>
              <a:rPr lang="en-US"/>
              <a:t>Second level</a:t>
            </a:r>
          </a:p>
          <a:p>
            <a:pPr lvl="2"/>
            <a:r>
              <a:rPr lang="en-US"/>
              <a:t>Third level</a:t>
            </a:r>
          </a:p>
        </p:txBody>
      </p:sp>
      <p:sp>
        <p:nvSpPr>
          <p:cNvPr id="14" name="Text Placeholder 19">
            <a:extLst>
              <a:ext uri="{FF2B5EF4-FFF2-40B4-BE49-F238E27FC236}">
                <a16:creationId xmlns:a16="http://schemas.microsoft.com/office/drawing/2014/main" id="{473FA333-9240-48EF-A5C6-7ECA7313EA79}"/>
              </a:ext>
            </a:extLst>
          </p:cNvPr>
          <p:cNvSpPr>
            <a:spLocks noGrp="1"/>
          </p:cNvSpPr>
          <p:nvPr>
            <p:ph type="body" sz="quarter" idx="22" hasCustomPrompt="1"/>
          </p:nvPr>
        </p:nvSpPr>
        <p:spPr>
          <a:xfrm>
            <a:off x="6688972" y="1507524"/>
            <a:ext cx="4572000" cy="4740876"/>
          </a:xfrm>
        </p:spPr>
        <p:txBody>
          <a:bodyPr/>
          <a:lstStyle>
            <a:lvl1pPr>
              <a:defRPr b="0"/>
            </a:lvl1pPr>
            <a:lvl2pPr marL="352425" indent="-234950">
              <a:buFont typeface="Wingdings" panose="05000000000000000000" pitchFamily="2" charset="2"/>
              <a:buChar char="§"/>
              <a:defRPr/>
            </a:lvl2pPr>
            <a:lvl3pPr marL="457200" indent="-222250">
              <a:buFont typeface="Wingdings" panose="05000000000000000000" pitchFamily="2" charset="2"/>
              <a:buChar char="§"/>
              <a:defRPr sz="2000"/>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8DEDA517-8260-4280-A7EC-5559C8218D8E}"/>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552678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List_Nav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77297" y="1243584"/>
            <a:ext cx="3619500" cy="602308"/>
          </a:xfrm>
          <a:prstGeom prst="rect">
            <a:avLst/>
          </a:prstGeom>
        </p:spPr>
        <p:txBody>
          <a:bodyPr anchor="ctr">
            <a:noAutofit/>
          </a:bodyPr>
          <a:lstStyle>
            <a:lvl1pPr marL="0" indent="0">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Subheadline</a:t>
            </a:r>
            <a:endParaRPr lang="en-US"/>
          </a:p>
        </p:txBody>
      </p:sp>
      <p:sp>
        <p:nvSpPr>
          <p:cNvPr id="13" name="Title 12"/>
          <p:cNvSpPr>
            <a:spLocks noGrp="1"/>
          </p:cNvSpPr>
          <p:nvPr>
            <p:ph type="title" hasCustomPrompt="1"/>
          </p:nvPr>
        </p:nvSpPr>
        <p:spPr>
          <a:xfrm>
            <a:off x="457200" y="381000"/>
            <a:ext cx="11277600" cy="693337"/>
          </a:xfrm>
        </p:spPr>
        <p:txBody>
          <a:bodyPr/>
          <a:lstStyle>
            <a:lvl1pPr algn="ctr">
              <a:defRPr sz="3200">
                <a:solidFill>
                  <a:schemeClr val="tx1"/>
                </a:solidFill>
              </a:defRPr>
            </a:lvl1pPr>
          </a:lstStyle>
          <a:p>
            <a:r>
              <a:rPr lang="en-US"/>
              <a:t>Slide Title, Arial 32 pt.</a:t>
            </a:r>
          </a:p>
        </p:txBody>
      </p:sp>
      <p:sp>
        <p:nvSpPr>
          <p:cNvPr id="9" name="Text Placeholder 2"/>
          <p:cNvSpPr>
            <a:spLocks noGrp="1"/>
          </p:cNvSpPr>
          <p:nvPr>
            <p:ph type="body" idx="12" hasCustomPrompt="1"/>
          </p:nvPr>
        </p:nvSpPr>
        <p:spPr>
          <a:xfrm>
            <a:off x="4291482" y="1243584"/>
            <a:ext cx="3619500" cy="602308"/>
          </a:xfrm>
          <a:prstGeom prst="rect">
            <a:avLst/>
          </a:prstGeom>
        </p:spPr>
        <p:txBody>
          <a:bodyPr anchor="ctr">
            <a:noAutofit/>
          </a:bodyPr>
          <a:lstStyle>
            <a:lvl1pPr marL="0" indent="0">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Subheadline</a:t>
            </a:r>
            <a:endParaRPr lang="en-US"/>
          </a:p>
        </p:txBody>
      </p:sp>
      <p:sp>
        <p:nvSpPr>
          <p:cNvPr id="17" name="Text Placeholder 2"/>
          <p:cNvSpPr>
            <a:spLocks noGrp="1"/>
          </p:cNvSpPr>
          <p:nvPr>
            <p:ph type="body" idx="14" hasCustomPrompt="1"/>
          </p:nvPr>
        </p:nvSpPr>
        <p:spPr>
          <a:xfrm>
            <a:off x="8105667" y="1243584"/>
            <a:ext cx="3619500" cy="602308"/>
          </a:xfrm>
          <a:prstGeom prst="rect">
            <a:avLst/>
          </a:prstGeom>
        </p:spPr>
        <p:txBody>
          <a:bodyPr anchor="ctr">
            <a:noAutofit/>
          </a:bodyPr>
          <a:lstStyle>
            <a:lvl1pPr marL="0" indent="0">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Subheadline</a:t>
            </a:r>
            <a:endParaRPr lang="en-US"/>
          </a:p>
        </p:txBody>
      </p:sp>
      <p:sp>
        <p:nvSpPr>
          <p:cNvPr id="2" name="Slide Number Placeholder 1"/>
          <p:cNvSpPr>
            <a:spLocks noGrp="1"/>
          </p:cNvSpPr>
          <p:nvPr>
            <p:ph type="sldNum" sz="quarter" idx="16"/>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20" name="Text Placeholder 19">
            <a:extLst>
              <a:ext uri="{FF2B5EF4-FFF2-40B4-BE49-F238E27FC236}">
                <a16:creationId xmlns:a16="http://schemas.microsoft.com/office/drawing/2014/main" id="{96CCB086-36EF-4F8A-8FB2-EC29098B9753}"/>
              </a:ext>
            </a:extLst>
          </p:cNvPr>
          <p:cNvSpPr>
            <a:spLocks noGrp="1"/>
          </p:cNvSpPr>
          <p:nvPr>
            <p:ph type="body" sz="quarter" idx="21" hasCustomPrompt="1"/>
          </p:nvPr>
        </p:nvSpPr>
        <p:spPr>
          <a:xfrm>
            <a:off x="477838" y="2005357"/>
            <a:ext cx="3619500" cy="4233260"/>
          </a:xfrm>
        </p:spPr>
        <p:txBody>
          <a:bodyPr/>
          <a:lstStyle>
            <a:lvl1pPr>
              <a:defRPr b="0"/>
            </a:lvl1pPr>
            <a:lvl2pPr marL="352425" indent="-234950">
              <a:buFont typeface="Wingdings" panose="05000000000000000000" pitchFamily="2" charset="2"/>
              <a:buChar char="§"/>
              <a:defRPr/>
            </a:lvl2pPr>
            <a:lvl3pPr marL="457200" indent="-222250">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sp>
        <p:nvSpPr>
          <p:cNvPr id="21" name="Text Placeholder 19">
            <a:extLst>
              <a:ext uri="{FF2B5EF4-FFF2-40B4-BE49-F238E27FC236}">
                <a16:creationId xmlns:a16="http://schemas.microsoft.com/office/drawing/2014/main" id="{1378EDB8-0740-4899-9053-3E5A2591CF5A}"/>
              </a:ext>
            </a:extLst>
          </p:cNvPr>
          <p:cNvSpPr>
            <a:spLocks noGrp="1"/>
          </p:cNvSpPr>
          <p:nvPr>
            <p:ph type="body" sz="quarter" idx="22" hasCustomPrompt="1"/>
          </p:nvPr>
        </p:nvSpPr>
        <p:spPr>
          <a:xfrm>
            <a:off x="8115300" y="2004733"/>
            <a:ext cx="3619500" cy="4233260"/>
          </a:xfrm>
        </p:spPr>
        <p:txBody>
          <a:bodyPr/>
          <a:lstStyle>
            <a:lvl1pPr>
              <a:defRPr b="0"/>
            </a:lvl1pPr>
            <a:lvl2pPr marL="352425" indent="-234950">
              <a:buFont typeface="Wingdings" panose="05000000000000000000" pitchFamily="2" charset="2"/>
              <a:buChar char="§"/>
              <a:defRPr/>
            </a:lvl2pPr>
            <a:lvl3pPr marL="457200" indent="-222250">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sp>
        <p:nvSpPr>
          <p:cNvPr id="22" name="Text Placeholder 19">
            <a:extLst>
              <a:ext uri="{FF2B5EF4-FFF2-40B4-BE49-F238E27FC236}">
                <a16:creationId xmlns:a16="http://schemas.microsoft.com/office/drawing/2014/main" id="{E0DBD197-6D2F-4C08-9281-235DD012C3AE}"/>
              </a:ext>
            </a:extLst>
          </p:cNvPr>
          <p:cNvSpPr>
            <a:spLocks noGrp="1"/>
          </p:cNvSpPr>
          <p:nvPr>
            <p:ph type="body" sz="quarter" idx="23" hasCustomPrompt="1"/>
          </p:nvPr>
        </p:nvSpPr>
        <p:spPr>
          <a:xfrm>
            <a:off x="4286250" y="2015140"/>
            <a:ext cx="3619500" cy="4233260"/>
          </a:xfrm>
        </p:spPr>
        <p:txBody>
          <a:bodyPr/>
          <a:lstStyle>
            <a:lvl1pPr>
              <a:defRPr b="0"/>
            </a:lvl1pPr>
            <a:lvl2pPr marL="352425" indent="-234950">
              <a:buFont typeface="Wingdings" panose="05000000000000000000" pitchFamily="2" charset="2"/>
              <a:buChar char="§"/>
              <a:defRPr/>
            </a:lvl2pPr>
            <a:lvl3pPr marL="457200" indent="-222250">
              <a:buFont typeface="Arial" panose="020B0604020202020204" pitchFamily="34" charset="0"/>
              <a:buChar char="‒"/>
              <a:defRPr sz="2000"/>
            </a:lvl3pPr>
          </a:lstStyle>
          <a:p>
            <a:pPr lvl="0"/>
            <a:r>
              <a:rPr lang="en-US"/>
              <a:t>Click to 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5E38DE22-45AE-4C21-8B18-7AE528A43EBA}"/>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1115014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10368"/>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CE569-404C-467F-A9CF-480367AE6513}"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C8488D2E-A180-4F16-823D-5DB690A32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2909" y="5751498"/>
            <a:ext cx="2569091" cy="972004"/>
          </a:xfrm>
          <a:prstGeom prst="rect">
            <a:avLst/>
          </a:prstGeom>
        </p:spPr>
      </p:pic>
    </p:spTree>
    <p:extLst>
      <p:ext uri="{BB962C8B-B14F-4D97-AF65-F5344CB8AC3E}">
        <p14:creationId xmlns:p14="http://schemas.microsoft.com/office/powerpoint/2010/main" val="2651750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irlce Images_Navy">
    <p:spTree>
      <p:nvGrpSpPr>
        <p:cNvPr id="1" name=""/>
        <p:cNvGrpSpPr/>
        <p:nvPr/>
      </p:nvGrpSpPr>
      <p:grpSpPr>
        <a:xfrm>
          <a:off x="0" y="0"/>
          <a:ext cx="0" cy="0"/>
          <a:chOff x="0" y="0"/>
          <a:chExt cx="0" cy="0"/>
        </a:xfrm>
      </p:grpSpPr>
      <p:sp>
        <p:nvSpPr>
          <p:cNvPr id="6" name="Picture Placeholder 5"/>
          <p:cNvSpPr>
            <a:spLocks noGrp="1"/>
          </p:cNvSpPr>
          <p:nvPr>
            <p:ph type="pic" sz="quarter" idx="16" hasCustomPrompt="1"/>
          </p:nvPr>
        </p:nvSpPr>
        <p:spPr>
          <a:xfrm>
            <a:off x="1038225" y="1548439"/>
            <a:ext cx="1524000" cy="1524000"/>
          </a:xfrm>
          <a:prstGeom prst="rect">
            <a:avLst/>
          </a:prstGeom>
          <a:solidFill>
            <a:schemeClr val="tx2">
              <a:lumMod val="95000"/>
            </a:schemeClr>
          </a:solidFill>
          <a:ln w="38100">
            <a:solidFill>
              <a:schemeClr val="accent3"/>
            </a:solidFill>
            <a:miter lim="800000"/>
          </a:ln>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b="0" cap="none">
                <a:solidFill>
                  <a:srgbClr val="0B2338"/>
                </a:solidFill>
              </a:defRPr>
            </a:lvl1pPr>
          </a:lstStyle>
          <a:p>
            <a:r>
              <a:rPr lang="en-US"/>
              <a:t>Drag photo to placeholder or click on icon to place photo from file. </a:t>
            </a:r>
          </a:p>
          <a:p>
            <a:endParaRPr lang="en-US"/>
          </a:p>
        </p:txBody>
      </p:sp>
      <p:sp>
        <p:nvSpPr>
          <p:cNvPr id="14" name="Picture Placeholder 5"/>
          <p:cNvSpPr>
            <a:spLocks noGrp="1"/>
          </p:cNvSpPr>
          <p:nvPr>
            <p:ph type="pic" sz="quarter" idx="17" hasCustomPrompt="1"/>
          </p:nvPr>
        </p:nvSpPr>
        <p:spPr>
          <a:xfrm>
            <a:off x="3905250" y="1548439"/>
            <a:ext cx="1524000" cy="1524000"/>
          </a:xfrm>
          <a:prstGeom prst="rect">
            <a:avLst/>
          </a:prstGeom>
          <a:solidFill>
            <a:schemeClr val="tx2">
              <a:lumMod val="95000"/>
            </a:schemeClr>
          </a:solidFill>
          <a:ln w="38100">
            <a:solidFill>
              <a:schemeClr val="accent3"/>
            </a:solidFill>
            <a:miter lim="800000"/>
          </a:ln>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b="0" cap="none">
                <a:solidFill>
                  <a:srgbClr val="0B2338"/>
                </a:solidFill>
              </a:defRPr>
            </a:lvl1pPr>
          </a:lstStyle>
          <a:p>
            <a:r>
              <a:rPr lang="en-US"/>
              <a:t>Drag photo to placeholder or click on icon to place photo from file. </a:t>
            </a:r>
          </a:p>
          <a:p>
            <a:endParaRPr lang="en-US"/>
          </a:p>
        </p:txBody>
      </p:sp>
      <p:sp>
        <p:nvSpPr>
          <p:cNvPr id="15" name="Picture Placeholder 5"/>
          <p:cNvSpPr>
            <a:spLocks noGrp="1"/>
          </p:cNvSpPr>
          <p:nvPr>
            <p:ph type="pic" sz="quarter" idx="18" hasCustomPrompt="1"/>
          </p:nvPr>
        </p:nvSpPr>
        <p:spPr>
          <a:xfrm>
            <a:off x="6772275" y="1548439"/>
            <a:ext cx="1524000" cy="1524000"/>
          </a:xfrm>
          <a:prstGeom prst="rect">
            <a:avLst/>
          </a:prstGeom>
          <a:solidFill>
            <a:schemeClr val="tx2">
              <a:lumMod val="95000"/>
            </a:schemeClr>
          </a:solidFill>
          <a:ln w="38100">
            <a:solidFill>
              <a:schemeClr val="accent3"/>
            </a:solidFill>
            <a:miter lim="800000"/>
          </a:ln>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b="0" cap="none">
                <a:solidFill>
                  <a:srgbClr val="0B2338"/>
                </a:solidFill>
              </a:defRPr>
            </a:lvl1pPr>
          </a:lstStyle>
          <a:p>
            <a:r>
              <a:rPr lang="en-US"/>
              <a:t>Drag photo to placeholder or click on icon to place photo from file. </a:t>
            </a:r>
          </a:p>
          <a:p>
            <a:endParaRPr lang="en-US"/>
          </a:p>
        </p:txBody>
      </p:sp>
      <p:sp>
        <p:nvSpPr>
          <p:cNvPr id="16" name="Picture Placeholder 5"/>
          <p:cNvSpPr>
            <a:spLocks noGrp="1"/>
          </p:cNvSpPr>
          <p:nvPr>
            <p:ph type="pic" sz="quarter" idx="19" hasCustomPrompt="1"/>
          </p:nvPr>
        </p:nvSpPr>
        <p:spPr>
          <a:xfrm>
            <a:off x="9629775" y="1548439"/>
            <a:ext cx="1524000" cy="1524000"/>
          </a:xfrm>
          <a:prstGeom prst="rect">
            <a:avLst/>
          </a:prstGeom>
          <a:solidFill>
            <a:schemeClr val="tx2">
              <a:lumMod val="95000"/>
            </a:schemeClr>
          </a:solidFill>
          <a:ln w="38100">
            <a:solidFill>
              <a:schemeClr val="accent3"/>
            </a:solidFill>
            <a:miter lim="800000"/>
          </a:ln>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b="0" cap="none">
                <a:solidFill>
                  <a:srgbClr val="0B2338"/>
                </a:solidFill>
              </a:defRPr>
            </a:lvl1pPr>
          </a:lstStyle>
          <a:p>
            <a:r>
              <a:rPr lang="en-US"/>
              <a:t>Drag photo to placeholder or click on icon to place photo from file. </a:t>
            </a:r>
          </a:p>
          <a:p>
            <a:endParaRPr lang="en-US"/>
          </a:p>
        </p:txBody>
      </p:sp>
      <p:sp>
        <p:nvSpPr>
          <p:cNvPr id="17" name="Text Placeholder 2"/>
          <p:cNvSpPr>
            <a:spLocks noGrp="1"/>
          </p:cNvSpPr>
          <p:nvPr>
            <p:ph type="body" idx="1" hasCustomPrompt="1"/>
          </p:nvPr>
        </p:nvSpPr>
        <p:spPr>
          <a:xfrm>
            <a:off x="489145" y="3407221"/>
            <a:ext cx="256032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23" name="Text Placeholder 2"/>
          <p:cNvSpPr>
            <a:spLocks noGrp="1"/>
          </p:cNvSpPr>
          <p:nvPr>
            <p:ph type="body" idx="20" hasCustomPrompt="1"/>
          </p:nvPr>
        </p:nvSpPr>
        <p:spPr>
          <a:xfrm>
            <a:off x="3349821" y="3407221"/>
            <a:ext cx="256032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25" name="Text Placeholder 2"/>
          <p:cNvSpPr>
            <a:spLocks noGrp="1"/>
          </p:cNvSpPr>
          <p:nvPr>
            <p:ph type="body" idx="22" hasCustomPrompt="1"/>
          </p:nvPr>
        </p:nvSpPr>
        <p:spPr>
          <a:xfrm>
            <a:off x="6305035" y="3407221"/>
            <a:ext cx="256032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27" name="Text Placeholder 2"/>
          <p:cNvSpPr>
            <a:spLocks noGrp="1"/>
          </p:cNvSpPr>
          <p:nvPr>
            <p:ph type="body" idx="24" hasCustomPrompt="1"/>
          </p:nvPr>
        </p:nvSpPr>
        <p:spPr>
          <a:xfrm>
            <a:off x="9174480" y="3407221"/>
            <a:ext cx="256032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29" name="Title 28"/>
          <p:cNvSpPr>
            <a:spLocks noGrp="1"/>
          </p:cNvSpPr>
          <p:nvPr>
            <p:ph type="title" hasCustomPrompt="1"/>
          </p:nvPr>
        </p:nvSpPr>
        <p:spPr>
          <a:xfrm>
            <a:off x="457200" y="396905"/>
            <a:ext cx="11277600" cy="693337"/>
          </a:xfrm>
        </p:spPr>
        <p:txBody>
          <a:bodyPr/>
          <a:lstStyle>
            <a:lvl1pPr algn="ctr">
              <a:defRPr sz="3200">
                <a:solidFill>
                  <a:schemeClr val="tx1"/>
                </a:solidFill>
              </a:defRPr>
            </a:lvl1pPr>
          </a:lstStyle>
          <a:p>
            <a:r>
              <a:rPr lang="en-US"/>
              <a:t>Slide Title, Arial 32 pt.</a:t>
            </a:r>
          </a:p>
        </p:txBody>
      </p:sp>
      <p:sp>
        <p:nvSpPr>
          <p:cNvPr id="2" name="Slide Number Placeholder 1"/>
          <p:cNvSpPr>
            <a:spLocks noGrp="1"/>
          </p:cNvSpPr>
          <p:nvPr>
            <p:ph type="sldNum" sz="quarter" idx="27"/>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20" name="Text Placeholder 3">
            <a:extLst>
              <a:ext uri="{FF2B5EF4-FFF2-40B4-BE49-F238E27FC236}">
                <a16:creationId xmlns:a16="http://schemas.microsoft.com/office/drawing/2014/main" id="{A72CD6B6-9C07-420E-9231-F63233160BD1}"/>
              </a:ext>
            </a:extLst>
          </p:cNvPr>
          <p:cNvSpPr>
            <a:spLocks noGrp="1"/>
          </p:cNvSpPr>
          <p:nvPr>
            <p:ph type="body" sz="quarter" idx="28" hasCustomPrompt="1"/>
          </p:nvPr>
        </p:nvSpPr>
        <p:spPr>
          <a:xfrm>
            <a:off x="474760" y="3972535"/>
            <a:ext cx="2560320" cy="1233468"/>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sp>
        <p:nvSpPr>
          <p:cNvPr id="21" name="Text Placeholder 3">
            <a:extLst>
              <a:ext uri="{FF2B5EF4-FFF2-40B4-BE49-F238E27FC236}">
                <a16:creationId xmlns:a16="http://schemas.microsoft.com/office/drawing/2014/main" id="{D8F24A27-0605-44A5-AC6D-02C755F07B8A}"/>
              </a:ext>
            </a:extLst>
          </p:cNvPr>
          <p:cNvSpPr>
            <a:spLocks noGrp="1"/>
          </p:cNvSpPr>
          <p:nvPr>
            <p:ph type="body" sz="quarter" idx="29" hasCustomPrompt="1"/>
          </p:nvPr>
        </p:nvSpPr>
        <p:spPr>
          <a:xfrm>
            <a:off x="3350814" y="3972535"/>
            <a:ext cx="2560320" cy="1233468"/>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sp>
        <p:nvSpPr>
          <p:cNvPr id="22" name="Text Placeholder 3">
            <a:extLst>
              <a:ext uri="{FF2B5EF4-FFF2-40B4-BE49-F238E27FC236}">
                <a16:creationId xmlns:a16="http://schemas.microsoft.com/office/drawing/2014/main" id="{1ADA441C-C4BE-4EAB-8819-5C78BDC65DA4}"/>
              </a:ext>
            </a:extLst>
          </p:cNvPr>
          <p:cNvSpPr>
            <a:spLocks noGrp="1"/>
          </p:cNvSpPr>
          <p:nvPr>
            <p:ph type="body" sz="quarter" idx="30" hasCustomPrompt="1"/>
          </p:nvPr>
        </p:nvSpPr>
        <p:spPr>
          <a:xfrm>
            <a:off x="6298426" y="3963531"/>
            <a:ext cx="2560320" cy="1233468"/>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sp>
        <p:nvSpPr>
          <p:cNvPr id="30" name="Text Placeholder 3">
            <a:extLst>
              <a:ext uri="{FF2B5EF4-FFF2-40B4-BE49-F238E27FC236}">
                <a16:creationId xmlns:a16="http://schemas.microsoft.com/office/drawing/2014/main" id="{E708554F-2173-4A8D-B673-E68B1415F335}"/>
              </a:ext>
            </a:extLst>
          </p:cNvPr>
          <p:cNvSpPr>
            <a:spLocks noGrp="1"/>
          </p:cNvSpPr>
          <p:nvPr>
            <p:ph type="body" sz="quarter" idx="31" hasCustomPrompt="1"/>
          </p:nvPr>
        </p:nvSpPr>
        <p:spPr>
          <a:xfrm>
            <a:off x="9174480" y="3972535"/>
            <a:ext cx="2560320" cy="1233468"/>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0"/>
            <a:r>
              <a:rPr lang="en-US"/>
              <a:t>Click to edit master text styles</a:t>
            </a:r>
          </a:p>
        </p:txBody>
      </p:sp>
      <p:pic>
        <p:nvPicPr>
          <p:cNvPr id="19" name="Picture 18">
            <a:extLst>
              <a:ext uri="{FF2B5EF4-FFF2-40B4-BE49-F238E27FC236}">
                <a16:creationId xmlns:a16="http://schemas.microsoft.com/office/drawing/2014/main" id="{8760724D-7DC9-41A3-B4D7-9EFE4E7F65AF}"/>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1507363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With Text_Nav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96905"/>
            <a:ext cx="11277600" cy="693337"/>
          </a:xfrm>
        </p:spPr>
        <p:txBody>
          <a:bodyPr lIns="91440" rIns="91440" anchor="ctr">
            <a:noAutofit/>
          </a:bodyPr>
          <a:lstStyle>
            <a:lvl1pPr>
              <a:defRPr sz="3200" baseline="0">
                <a:solidFill>
                  <a:schemeClr val="tx1"/>
                </a:solidFill>
              </a:defRPr>
            </a:lvl1pPr>
          </a:lstStyle>
          <a:p>
            <a:r>
              <a:rPr lang="en-US"/>
              <a:t>Slide Title, Arial 36 pt.</a:t>
            </a:r>
          </a:p>
        </p:txBody>
      </p:sp>
      <p:sp>
        <p:nvSpPr>
          <p:cNvPr id="10" name="Text Placeholder 9"/>
          <p:cNvSpPr>
            <a:spLocks noGrp="1"/>
          </p:cNvSpPr>
          <p:nvPr>
            <p:ph type="body" sz="quarter" idx="25" hasCustomPrompt="1"/>
          </p:nvPr>
        </p:nvSpPr>
        <p:spPr>
          <a:xfrm>
            <a:off x="457200" y="1747764"/>
            <a:ext cx="5524500" cy="1178180"/>
          </a:xfrm>
          <a:prstGeom prst="rect">
            <a:avLst/>
          </a:prstGeom>
        </p:spPr>
        <p:txBody>
          <a:bodyPr anchor="ctr">
            <a:noAutofit/>
          </a:bodyPr>
          <a:lstStyle>
            <a:lvl1pPr>
              <a:defRPr b="0">
                <a:solidFill>
                  <a:schemeClr val="tx2"/>
                </a:solidFill>
              </a:defRPr>
            </a:lvl1pPr>
            <a:lvl2pPr>
              <a:lnSpc>
                <a:spcPct val="100000"/>
              </a:lnSpc>
              <a:defRPr>
                <a:solidFill>
                  <a:schemeClr val="tx1"/>
                </a:solidFill>
              </a:defRPr>
            </a:lvl2pPr>
          </a:lstStyle>
          <a:p>
            <a:pPr lvl="1"/>
            <a:r>
              <a:rPr lang="en-US"/>
              <a:t>Lorem ipsum dolor sit </a:t>
            </a:r>
            <a:r>
              <a:rPr lang="en-US" err="1"/>
              <a:t>amet</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a:t>
            </a:r>
          </a:p>
        </p:txBody>
      </p:sp>
      <p:sp>
        <p:nvSpPr>
          <p:cNvPr id="9" name="Text Placeholder 9"/>
          <p:cNvSpPr>
            <a:spLocks noGrp="1"/>
          </p:cNvSpPr>
          <p:nvPr>
            <p:ph type="body" sz="quarter" idx="28" hasCustomPrompt="1"/>
          </p:nvPr>
        </p:nvSpPr>
        <p:spPr>
          <a:xfrm>
            <a:off x="457200" y="1243584"/>
            <a:ext cx="5524500" cy="350838"/>
          </a:xfrm>
          <a:prstGeom prst="rect">
            <a:avLst/>
          </a:prstGeom>
        </p:spPr>
        <p:txBody>
          <a:bodyPr anchor="ctr">
            <a:noAutofit/>
          </a:bodyPr>
          <a:lstStyle>
            <a:lvl1pPr>
              <a:defRPr b="1" cap="none" baseline="0">
                <a:solidFill>
                  <a:schemeClr val="accent3"/>
                </a:solidFill>
              </a:defRPr>
            </a:lvl1pPr>
          </a:lstStyle>
          <a:p>
            <a:pPr lvl="0"/>
            <a:r>
              <a:rPr lang="en-US"/>
              <a:t>Slide Subtitle, Arial 24 pt.</a:t>
            </a:r>
          </a:p>
        </p:txBody>
      </p:sp>
      <p:sp>
        <p:nvSpPr>
          <p:cNvPr id="4" name="Content Placeholder 3"/>
          <p:cNvSpPr>
            <a:spLocks noGrp="1"/>
          </p:cNvSpPr>
          <p:nvPr>
            <p:ph sz="quarter" idx="33" hasCustomPrompt="1"/>
          </p:nvPr>
        </p:nvSpPr>
        <p:spPr>
          <a:xfrm>
            <a:off x="457200" y="3079286"/>
            <a:ext cx="5522976" cy="3169114"/>
          </a:xfrm>
          <a:prstGeom prst="rect">
            <a:avLst/>
          </a:prstGeom>
        </p:spPr>
        <p:txBody>
          <a:bodyPr>
            <a:no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marL="1097280" indent="-292608">
              <a:lnSpc>
                <a:spcPct val="100000"/>
              </a:lnSpc>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4"/>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5" name="Text Placeholder 4">
            <a:extLst>
              <a:ext uri="{FF2B5EF4-FFF2-40B4-BE49-F238E27FC236}">
                <a16:creationId xmlns:a16="http://schemas.microsoft.com/office/drawing/2014/main" id="{64276B16-28A0-4B86-897C-30382FC3EBB6}"/>
              </a:ext>
            </a:extLst>
          </p:cNvPr>
          <p:cNvSpPr>
            <a:spLocks noGrp="1"/>
          </p:cNvSpPr>
          <p:nvPr>
            <p:ph type="body" sz="quarter" idx="35" hasCustomPrompt="1"/>
          </p:nvPr>
        </p:nvSpPr>
        <p:spPr>
          <a:xfrm>
            <a:off x="6934200" y="1942092"/>
            <a:ext cx="4818450" cy="923330"/>
          </a:xfrm>
        </p:spPr>
        <p:txBody>
          <a:bodyPr>
            <a:spAutoFit/>
          </a:bodyPr>
          <a:lstStyle>
            <a:lvl1pPr>
              <a:defRPr sz="2800" cap="none" baseline="0"/>
            </a:lvl1pPr>
            <a:lvl2pPr marL="295275" indent="-285750">
              <a:buClr>
                <a:schemeClr val="accent3"/>
              </a:buClr>
              <a:buSzPct val="110000"/>
              <a:buFont typeface="Arial" panose="020B0604020202020204" pitchFamily="34" charset="0"/>
              <a:buChar char="‒"/>
              <a:defRPr sz="1600" cap="none" baseline="0">
                <a:solidFill>
                  <a:schemeClr val="accent3"/>
                </a:solidFill>
              </a:defRPr>
            </a:lvl2pPr>
            <a:lvl3pPr marL="0" indent="0">
              <a:buNone/>
              <a:defRPr/>
            </a:lvl3pPr>
          </a:lstStyle>
          <a:p>
            <a:pPr lvl="0"/>
            <a:r>
              <a:rPr lang="en-US"/>
              <a:t>“Click to edit text”</a:t>
            </a:r>
          </a:p>
          <a:p>
            <a:pPr lvl="1"/>
            <a:r>
              <a:rPr lang="en-US"/>
              <a:t>To have source text, hit the bullet indent button</a:t>
            </a:r>
          </a:p>
        </p:txBody>
      </p:sp>
      <p:pic>
        <p:nvPicPr>
          <p:cNvPr id="11" name="Picture 10">
            <a:extLst>
              <a:ext uri="{FF2B5EF4-FFF2-40B4-BE49-F238E27FC236}">
                <a16:creationId xmlns:a16="http://schemas.microsoft.com/office/drawing/2014/main" id="{092558DF-6B9E-4F30-9907-341ECFEE0592}"/>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807947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Quotes_Nav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198" y="381000"/>
            <a:ext cx="10287000" cy="693337"/>
          </a:xfrm>
        </p:spPr>
        <p:txBody>
          <a:bodyPr anchor="ctr">
            <a:noAutofit/>
          </a:bodyPr>
          <a:lstStyle>
            <a:lvl1pPr>
              <a:lnSpc>
                <a:spcPct val="100000"/>
              </a:lnSpc>
              <a:defRPr lang="en-US" sz="3200" b="1" i="0" kern="1200" cap="none" baseline="0" dirty="0">
                <a:solidFill>
                  <a:schemeClr val="tx1"/>
                </a:solidFill>
                <a:latin typeface="+mn-lt"/>
                <a:ea typeface="Arial Narrow" charset="0"/>
                <a:cs typeface="Arial Narrow" charset="0"/>
              </a:defRPr>
            </a:lvl1pPr>
          </a:lstStyle>
          <a:p>
            <a:r>
              <a:rPr lang="en-US"/>
              <a:t>Slide Title, Arial 32 pt.</a:t>
            </a:r>
          </a:p>
        </p:txBody>
      </p:sp>
      <p:sp>
        <p:nvSpPr>
          <p:cNvPr id="9" name="Text Placeholder 9"/>
          <p:cNvSpPr>
            <a:spLocks noGrp="1"/>
          </p:cNvSpPr>
          <p:nvPr>
            <p:ph type="body" sz="quarter" idx="28" hasCustomPrompt="1"/>
          </p:nvPr>
        </p:nvSpPr>
        <p:spPr>
          <a:xfrm>
            <a:off x="457199" y="1243584"/>
            <a:ext cx="10286999" cy="491372"/>
          </a:xfrm>
          <a:prstGeom prst="rect">
            <a:avLst/>
          </a:prstGeom>
        </p:spPr>
        <p:txBody>
          <a:bodyPr anchor="ctr">
            <a:noAutofit/>
          </a:bodyPr>
          <a:lstStyle>
            <a:lvl1pPr>
              <a:defRPr b="1" cap="none" baseline="0">
                <a:solidFill>
                  <a:schemeClr val="accent3"/>
                </a:solidFill>
              </a:defRPr>
            </a:lvl1pPr>
          </a:lstStyle>
          <a:p>
            <a:pPr lvl="0"/>
            <a:r>
              <a:rPr lang="en-US"/>
              <a:t>Slide Subtitle, Arial 24 pt.</a:t>
            </a:r>
          </a:p>
        </p:txBody>
      </p:sp>
      <p:sp>
        <p:nvSpPr>
          <p:cNvPr id="2" name="Slide Number Placeholder 1"/>
          <p:cNvSpPr>
            <a:spLocks noGrp="1"/>
          </p:cNvSpPr>
          <p:nvPr>
            <p:ph type="sldNum" sz="quarter" idx="35"/>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3" name="Text Placeholder 12">
            <a:extLst>
              <a:ext uri="{FF2B5EF4-FFF2-40B4-BE49-F238E27FC236}">
                <a16:creationId xmlns:a16="http://schemas.microsoft.com/office/drawing/2014/main" id="{455541CB-C5CF-406B-A04F-B92D0DF858F7}"/>
              </a:ext>
            </a:extLst>
          </p:cNvPr>
          <p:cNvSpPr>
            <a:spLocks noGrp="1"/>
          </p:cNvSpPr>
          <p:nvPr>
            <p:ph type="body" sz="quarter" idx="38" hasCustomPrompt="1"/>
          </p:nvPr>
        </p:nvSpPr>
        <p:spPr>
          <a:xfrm>
            <a:off x="457200" y="1950142"/>
            <a:ext cx="5524500" cy="4298258"/>
          </a:xfrm>
        </p:spPr>
        <p:txBody>
          <a:bodyPr/>
          <a:lstStyle>
            <a:lvl1pPr>
              <a:buFontTx/>
              <a:buNone/>
              <a:defRPr cap="none" baseline="0"/>
            </a:lvl1pPr>
            <a:lvl2pPr marL="352425" indent="-342900">
              <a:buClr>
                <a:schemeClr val="accent3"/>
              </a:buClr>
              <a:buFont typeface="Arial" panose="020B0604020202020204" pitchFamily="34" charset="0"/>
              <a:buChar char="‒"/>
              <a:defRPr sz="1600" cap="none" baseline="0">
                <a:solidFill>
                  <a:schemeClr val="accent3"/>
                </a:solidFill>
              </a:defRPr>
            </a:lvl2pPr>
            <a:lvl3pPr marL="0" indent="0">
              <a:buFontTx/>
              <a:buNone/>
              <a:defRPr/>
            </a:lvl3pPr>
            <a:lvl4pPr marL="346075" indent="0">
              <a:buFontTx/>
              <a:buNone/>
              <a:defRPr/>
            </a:lvl4pPr>
            <a:lvl5pPr marL="1203325" indent="0">
              <a:buFontTx/>
              <a:buNone/>
              <a:defRPr/>
            </a:lvl5pPr>
          </a:lstStyle>
          <a:p>
            <a:pPr lvl="0"/>
            <a:r>
              <a:rPr lang="en-US"/>
              <a:t>“Click to edit textbox text”</a:t>
            </a:r>
          </a:p>
          <a:p>
            <a:pPr lvl="1"/>
            <a:r>
              <a:rPr lang="en-US"/>
              <a:t>Source</a:t>
            </a:r>
          </a:p>
        </p:txBody>
      </p:sp>
      <p:pic>
        <p:nvPicPr>
          <p:cNvPr id="10" name="Picture 9">
            <a:extLst>
              <a:ext uri="{FF2B5EF4-FFF2-40B4-BE49-F238E27FC236}">
                <a16:creationId xmlns:a16="http://schemas.microsoft.com/office/drawing/2014/main" id="{154F11A7-B65F-415E-B94A-A94E3E683519}"/>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3913895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ubtitle Blank_Nav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lnSpc>
                <a:spcPct val="100000"/>
              </a:lnSpc>
              <a:defRPr sz="3200" baseline="0">
                <a:solidFill>
                  <a:schemeClr val="tx1"/>
                </a:solidFill>
              </a:defRPr>
            </a:lvl1pPr>
          </a:lstStyle>
          <a:p>
            <a:r>
              <a:rPr lang="en-US"/>
              <a:t>Slide Title, Arial 32 pt.</a:t>
            </a:r>
          </a:p>
        </p:txBody>
      </p:sp>
      <p:sp>
        <p:nvSpPr>
          <p:cNvPr id="10" name="Text Placeholder 9"/>
          <p:cNvSpPr>
            <a:spLocks noGrp="1"/>
          </p:cNvSpPr>
          <p:nvPr>
            <p:ph type="body" sz="quarter" idx="28" hasCustomPrompt="1"/>
          </p:nvPr>
        </p:nvSpPr>
        <p:spPr>
          <a:xfrm>
            <a:off x="457200" y="1243584"/>
            <a:ext cx="5524500" cy="350838"/>
          </a:xfrm>
          <a:prstGeom prst="rect">
            <a:avLst/>
          </a:prstGeom>
        </p:spPr>
        <p:txBody>
          <a:bodyPr anchor="ctr">
            <a:noAutofit/>
          </a:bodyPr>
          <a:lstStyle>
            <a:lvl1pPr>
              <a:defRPr b="1" cap="none" baseline="0">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7" name="Picture 6">
            <a:extLst>
              <a:ext uri="{FF2B5EF4-FFF2-40B4-BE49-F238E27FC236}">
                <a16:creationId xmlns:a16="http://schemas.microsoft.com/office/drawing/2014/main" id="{F77DB5DA-42BB-4CA2-904F-B5CFF726EB86}"/>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2077874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Blank_Nav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3200" baseline="0">
                <a:solidFill>
                  <a:schemeClr val="tx1"/>
                </a:solidFill>
              </a:defRPr>
            </a:lvl1pPr>
          </a:lstStyle>
          <a:p>
            <a:r>
              <a:rPr lang="en-US"/>
              <a:t>Slide Title, Arial 32 pt.</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90FC7C9F-14F4-4ECF-8292-C40685236926}"/>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2886249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_Navy">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4" name="Picture 3">
            <a:extLst>
              <a:ext uri="{FF2B5EF4-FFF2-40B4-BE49-F238E27FC236}">
                <a16:creationId xmlns:a16="http://schemas.microsoft.com/office/drawing/2014/main" id="{79F3A80F-4B09-474F-AC6A-0B559CF8FE7E}"/>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3653143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30" hasCustomPrompt="1"/>
          </p:nvPr>
        </p:nvSpPr>
        <p:spPr>
          <a:xfrm>
            <a:off x="1219200" y="2220913"/>
            <a:ext cx="9715500" cy="3727450"/>
          </a:xfrm>
          <a:prstGeom prst="rect">
            <a:avLst/>
          </a:prstGeom>
          <a:solidFill>
            <a:schemeClr val="tx2">
              <a:lumMod val="95000"/>
            </a:schemeClr>
          </a:solidFill>
        </p:spPr>
        <p:txBody>
          <a:bodyPr/>
          <a:lstStyle>
            <a:lvl1pPr algn="ctr">
              <a:defRPr sz="1400" b="0" cap="none">
                <a:solidFill>
                  <a:srgbClr val="0B2338"/>
                </a:solidFill>
              </a:defRPr>
            </a:lvl1pPr>
          </a:lstStyle>
          <a:p>
            <a:r>
              <a:rPr lang="en-US"/>
              <a:t>Drag video to placeholder or click on icon to place video from file. </a:t>
            </a:r>
          </a:p>
        </p:txBody>
      </p:sp>
      <p:sp>
        <p:nvSpPr>
          <p:cNvPr id="8" name="Title 7"/>
          <p:cNvSpPr>
            <a:spLocks noGrp="1"/>
          </p:cNvSpPr>
          <p:nvPr>
            <p:ph type="title" hasCustomPrompt="1"/>
          </p:nvPr>
        </p:nvSpPr>
        <p:spPr>
          <a:xfrm>
            <a:off x="457200" y="381000"/>
            <a:ext cx="11277600" cy="693337"/>
          </a:xfrm>
        </p:spPr>
        <p:txBody>
          <a:bodyPr anchor="ctr">
            <a:noAutofit/>
          </a:bodyPr>
          <a:lstStyle>
            <a:lvl1pPr algn="ctr">
              <a:defRPr sz="3200"/>
            </a:lvl1pPr>
          </a:lstStyle>
          <a:p>
            <a:r>
              <a:rPr lang="en-US"/>
              <a:t>Slide Title, Arial 32 pt.</a:t>
            </a:r>
          </a:p>
        </p:txBody>
      </p:sp>
      <p:sp>
        <p:nvSpPr>
          <p:cNvPr id="9" name="Text Placeholder 9"/>
          <p:cNvSpPr>
            <a:spLocks noGrp="1"/>
          </p:cNvSpPr>
          <p:nvPr>
            <p:ph type="body" sz="quarter" idx="28" hasCustomPrompt="1"/>
          </p:nvPr>
        </p:nvSpPr>
        <p:spPr>
          <a:xfrm>
            <a:off x="457200" y="1243584"/>
            <a:ext cx="11277600" cy="350838"/>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7" name="Slide Number Placeholder 6"/>
          <p:cNvSpPr>
            <a:spLocks noGrp="1"/>
          </p:cNvSpPr>
          <p:nvPr>
            <p:ph type="sldNum" sz="quarter" idx="31"/>
          </p:nvPr>
        </p:nvSpPr>
        <p:spPr/>
        <p:txBody>
          <a:bodyPr/>
          <a:lstStyle/>
          <a:p>
            <a:fld id="{2F2F552B-1952-B44E-8CAB-5705F0ACD2E2}" type="slidenum">
              <a:rPr lang="uk-UA" smtClean="0"/>
              <a:pPr/>
              <a:t>‹#›</a:t>
            </a:fld>
            <a:endParaRPr lang="uk-UA"/>
          </a:p>
        </p:txBody>
      </p:sp>
      <p:pic>
        <p:nvPicPr>
          <p:cNvPr id="10" name="Picture 9">
            <a:extLst>
              <a:ext uri="{FF2B5EF4-FFF2-40B4-BE49-F238E27FC236}">
                <a16:creationId xmlns:a16="http://schemas.microsoft.com/office/drawing/2014/main" id="{3D29D446-8F95-48AE-89AE-FBA09C8C3FCA}"/>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886386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84048"/>
            <a:ext cx="11277600" cy="693337"/>
          </a:xfrm>
        </p:spPr>
        <p:txBody>
          <a:bodyPr anchor="ctr"/>
          <a:lstStyle>
            <a:lvl1pPr algn="ctr">
              <a:defRPr sz="3200"/>
            </a:lvl1pPr>
          </a:lstStyle>
          <a:p>
            <a:r>
              <a:rPr lang="en-US"/>
              <a:t>Slide Title, Arial 32 pt.</a:t>
            </a:r>
          </a:p>
        </p:txBody>
      </p:sp>
      <p:sp>
        <p:nvSpPr>
          <p:cNvPr id="9" name="Text Placeholder 9"/>
          <p:cNvSpPr>
            <a:spLocks noGrp="1"/>
          </p:cNvSpPr>
          <p:nvPr>
            <p:ph type="body" sz="quarter" idx="28" hasCustomPrompt="1"/>
          </p:nvPr>
        </p:nvSpPr>
        <p:spPr>
          <a:xfrm>
            <a:off x="457200" y="1240622"/>
            <a:ext cx="11277600" cy="350838"/>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219200" y="2220913"/>
            <a:ext cx="9715500" cy="3727450"/>
          </a:xfrm>
          <a:prstGeom prst="rect">
            <a:avLst/>
          </a:prstGeom>
          <a:solidFill>
            <a:schemeClr val="tx2">
              <a:lumMod val="95000"/>
            </a:schemeClr>
          </a:solidFill>
        </p:spPr>
        <p:txBody>
          <a:bodyPr/>
          <a:lstStyle>
            <a:lvl1pPr algn="ctr">
              <a:defRPr sz="1400"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7" name="Picture 6">
            <a:extLst>
              <a:ext uri="{FF2B5EF4-FFF2-40B4-BE49-F238E27FC236}">
                <a16:creationId xmlns:a16="http://schemas.microsoft.com/office/drawing/2014/main" id="{1C691912-0D51-4625-BCF6-2DC607E7F310}"/>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3201119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With Tex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96905"/>
            <a:ext cx="11277600" cy="693337"/>
          </a:xfrm>
        </p:spPr>
        <p:txBody>
          <a:bodyPr anchor="t"/>
          <a:lstStyle>
            <a:lvl1pPr algn="ctr">
              <a:defRPr sz="3200"/>
            </a:lvl1pPr>
          </a:lstStyle>
          <a:p>
            <a:r>
              <a:rPr lang="en-US"/>
              <a:t>Slide Title, Arial 32 Pt.</a:t>
            </a:r>
          </a:p>
        </p:txBody>
      </p:sp>
      <p:sp>
        <p:nvSpPr>
          <p:cNvPr id="4" name="Chart Placeholder 3"/>
          <p:cNvSpPr>
            <a:spLocks noGrp="1"/>
          </p:cNvSpPr>
          <p:nvPr>
            <p:ph type="chart" sz="quarter" idx="29"/>
          </p:nvPr>
        </p:nvSpPr>
        <p:spPr>
          <a:xfrm>
            <a:off x="1033182" y="2055258"/>
            <a:ext cx="4389120" cy="4206240"/>
          </a:xfrm>
          <a:prstGeom prst="rect">
            <a:avLst/>
          </a:prstGeom>
          <a:solidFill>
            <a:schemeClr val="tx2">
              <a:lumMod val="95000"/>
            </a:schemeClr>
          </a:solidFill>
        </p:spPr>
        <p:txBody>
          <a:bodyPr/>
          <a:lstStyle>
            <a:lvl1pPr algn="ctr">
              <a:defRPr sz="1400" b="0" i="0">
                <a:solidFill>
                  <a:srgbClr val="0B2338"/>
                </a:solidFill>
              </a:defRPr>
            </a:lvl1pPr>
          </a:lstStyle>
          <a:p>
            <a:r>
              <a:rPr lang="en-US"/>
              <a:t>Click icon to add chart</a:t>
            </a:r>
          </a:p>
        </p:txBody>
      </p:sp>
      <p:sp>
        <p:nvSpPr>
          <p:cNvPr id="10" name="Text Placeholder 9"/>
          <p:cNvSpPr>
            <a:spLocks noGrp="1"/>
          </p:cNvSpPr>
          <p:nvPr>
            <p:ph type="body" sz="quarter" idx="28" hasCustomPrompt="1"/>
          </p:nvPr>
        </p:nvSpPr>
        <p:spPr>
          <a:xfrm>
            <a:off x="457200" y="1243584"/>
            <a:ext cx="11277600" cy="350838"/>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11" name="Text Placeholder 14"/>
          <p:cNvSpPr>
            <a:spLocks noGrp="1"/>
          </p:cNvSpPr>
          <p:nvPr>
            <p:ph type="body" sz="quarter" idx="12" hasCustomPrompt="1"/>
          </p:nvPr>
        </p:nvSpPr>
        <p:spPr>
          <a:xfrm>
            <a:off x="6096000" y="2048032"/>
            <a:ext cx="5638800" cy="4213466"/>
          </a:xfrm>
          <a:prstGeom prst="rect">
            <a:avLst/>
          </a:prstGeom>
        </p:spPr>
        <p:txBody>
          <a:bodyPr>
            <a:noAutofit/>
          </a:bodyPr>
          <a:lstStyle>
            <a:lvl5pPr marL="1097280" indent="-292608">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9" name="Picture 8">
            <a:extLst>
              <a:ext uri="{FF2B5EF4-FFF2-40B4-BE49-F238E27FC236}">
                <a16:creationId xmlns:a16="http://schemas.microsoft.com/office/drawing/2014/main" id="{311CD7E1-2D1F-45CC-8991-0AFB4CE00A24}"/>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2390988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e Chart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96905"/>
            <a:ext cx="11277600" cy="693337"/>
          </a:xfrm>
        </p:spPr>
        <p:txBody>
          <a:bodyPr/>
          <a:lstStyle>
            <a:lvl1pPr algn="ctr">
              <a:defRPr sz="3200"/>
            </a:lvl1pPr>
          </a:lstStyle>
          <a:p>
            <a:r>
              <a:rPr lang="en-US"/>
              <a:t>Slide Title, Arial 32 pt.</a:t>
            </a:r>
          </a:p>
        </p:txBody>
      </p:sp>
      <p:sp>
        <p:nvSpPr>
          <p:cNvPr id="7" name="Chart Placeholder 3"/>
          <p:cNvSpPr>
            <a:spLocks noGrp="1"/>
          </p:cNvSpPr>
          <p:nvPr>
            <p:ph type="chart" sz="quarter" idx="30"/>
          </p:nvPr>
        </p:nvSpPr>
        <p:spPr>
          <a:xfrm>
            <a:off x="6835140" y="1482602"/>
            <a:ext cx="4389120" cy="4765797"/>
          </a:xfrm>
          <a:prstGeom prst="rect">
            <a:avLst/>
          </a:prstGeom>
          <a:solidFill>
            <a:schemeClr val="tx2">
              <a:lumMod val="95000"/>
            </a:schemeClr>
          </a:solidFill>
        </p:spPr>
        <p:txBody>
          <a:bodyPr/>
          <a:lstStyle>
            <a:lvl1pPr algn="ctr">
              <a:defRPr sz="1400" b="0" i="0">
                <a:solidFill>
                  <a:srgbClr val="0B2338"/>
                </a:solidFill>
              </a:defRPr>
            </a:lvl1pPr>
          </a:lstStyle>
          <a:p>
            <a:r>
              <a:rPr lang="en-US"/>
              <a:t>Click icon to add chart</a:t>
            </a:r>
          </a:p>
        </p:txBody>
      </p:sp>
      <p:sp>
        <p:nvSpPr>
          <p:cNvPr id="6" name="Chart Placeholder 3"/>
          <p:cNvSpPr>
            <a:spLocks noGrp="1"/>
          </p:cNvSpPr>
          <p:nvPr>
            <p:ph type="chart" sz="quarter" idx="29"/>
          </p:nvPr>
        </p:nvSpPr>
        <p:spPr>
          <a:xfrm>
            <a:off x="1033182" y="1482602"/>
            <a:ext cx="4389120" cy="4765797"/>
          </a:xfrm>
          <a:prstGeom prst="rect">
            <a:avLst/>
          </a:prstGeom>
          <a:solidFill>
            <a:schemeClr val="tx2">
              <a:lumMod val="95000"/>
            </a:schemeClr>
          </a:solidFill>
        </p:spPr>
        <p:txBody>
          <a:bodyPr/>
          <a:lstStyle>
            <a:lvl1pPr algn="ctr">
              <a:defRPr sz="1400" b="0" i="0">
                <a:solidFill>
                  <a:srgbClr val="0B2338"/>
                </a:solidFill>
              </a:defRPr>
            </a:lvl1pPr>
          </a:lstStyle>
          <a:p>
            <a:r>
              <a:rPr lang="en-US"/>
              <a:t>Click icon to add chart</a:t>
            </a:r>
          </a:p>
        </p:txBody>
      </p:sp>
      <p:sp>
        <p:nvSpPr>
          <p:cNvPr id="2" name="Slide Number Placeholder 1"/>
          <p:cNvSpPr>
            <a:spLocks noGrp="1"/>
          </p:cNvSpPr>
          <p:nvPr>
            <p:ph type="sldNum" sz="quarter" idx="31"/>
          </p:nvPr>
        </p:nvSpPr>
        <p:spPr/>
        <p:txBody>
          <a:bodyPr/>
          <a:lstStyle/>
          <a:p>
            <a:fld id="{2F2F552B-1952-B44E-8CAB-5705F0ACD2E2}" type="slidenum">
              <a:rPr lang="uk-UA" smtClean="0"/>
              <a:pPr/>
              <a:t>‹#›</a:t>
            </a:fld>
            <a:endParaRPr lang="uk-UA"/>
          </a:p>
        </p:txBody>
      </p:sp>
      <p:pic>
        <p:nvPicPr>
          <p:cNvPr id="9" name="Picture 8">
            <a:extLst>
              <a:ext uri="{FF2B5EF4-FFF2-40B4-BE49-F238E27FC236}">
                <a16:creationId xmlns:a16="http://schemas.microsoft.com/office/drawing/2014/main" id="{B26110B8-B9E5-4246-B47F-CD94B48C5BC1}"/>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52170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435FD6BD-037C-9F49-AA10-EE53D46670C6}"/>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858EB35E-F624-47A9-8FD5-8182F7D472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59534" y="5827363"/>
            <a:ext cx="2100389" cy="801675"/>
          </a:xfrm>
          <a:prstGeom prst="rect">
            <a:avLst/>
          </a:prstGeom>
        </p:spPr>
      </p:pic>
    </p:spTree>
    <p:extLst>
      <p:ext uri="{BB962C8B-B14F-4D97-AF65-F5344CB8AC3E}">
        <p14:creationId xmlns:p14="http://schemas.microsoft.com/office/powerpoint/2010/main" val="300126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ar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96905"/>
            <a:ext cx="11277600" cy="693337"/>
          </a:xfrm>
        </p:spPr>
        <p:txBody>
          <a:bodyPr anchor="ctr"/>
          <a:lstStyle>
            <a:lvl1pPr algn="ctr">
              <a:defRPr sz="3200"/>
            </a:lvl1pPr>
          </a:lstStyle>
          <a:p>
            <a:r>
              <a:rPr lang="en-US"/>
              <a:t>Slide Title, Arial 32 pt.</a:t>
            </a:r>
          </a:p>
        </p:txBody>
      </p:sp>
      <p:sp>
        <p:nvSpPr>
          <p:cNvPr id="9" name="Text Placeholder 9"/>
          <p:cNvSpPr>
            <a:spLocks noGrp="1"/>
          </p:cNvSpPr>
          <p:nvPr>
            <p:ph type="body" sz="quarter" idx="28" hasCustomPrompt="1"/>
          </p:nvPr>
        </p:nvSpPr>
        <p:spPr>
          <a:xfrm>
            <a:off x="457200" y="1234440"/>
            <a:ext cx="11277600" cy="350838"/>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219200" y="2220913"/>
            <a:ext cx="9715500" cy="3727450"/>
          </a:xfrm>
          <a:prstGeom prst="rect">
            <a:avLst/>
          </a:prstGeom>
          <a:solidFill>
            <a:schemeClr val="tx2">
              <a:lumMod val="95000"/>
            </a:schemeClr>
          </a:solidFill>
        </p:spPr>
        <p:txBody>
          <a:bodyPr/>
          <a:lstStyle>
            <a:lvl1pPr algn="ctr">
              <a:defRPr sz="1400"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02581A30-CC92-4726-A92B-33943355A586}"/>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3322182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96905"/>
            <a:ext cx="11277600" cy="693337"/>
          </a:xfrm>
        </p:spPr>
        <p:txBody>
          <a:bodyPr anchor="ctr"/>
          <a:lstStyle>
            <a:lvl1pPr algn="ctr">
              <a:defRPr sz="3200"/>
            </a:lvl1pPr>
          </a:lstStyle>
          <a:p>
            <a:r>
              <a:rPr lang="en-US"/>
              <a:t>Slide Title, Arial 32 pt.</a:t>
            </a:r>
          </a:p>
        </p:txBody>
      </p:sp>
      <p:sp>
        <p:nvSpPr>
          <p:cNvPr id="9" name="Text Placeholder 9"/>
          <p:cNvSpPr>
            <a:spLocks noGrp="1"/>
          </p:cNvSpPr>
          <p:nvPr>
            <p:ph type="body" sz="quarter" idx="28" hasCustomPrompt="1"/>
          </p:nvPr>
        </p:nvSpPr>
        <p:spPr>
          <a:xfrm>
            <a:off x="457200" y="1239801"/>
            <a:ext cx="11277600" cy="350838"/>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219200" y="2220913"/>
            <a:ext cx="9715500" cy="3727450"/>
          </a:xfrm>
          <a:prstGeom prst="rect">
            <a:avLst/>
          </a:prstGeom>
          <a:solidFill>
            <a:schemeClr val="tx2">
              <a:lumMod val="95000"/>
            </a:schemeClr>
          </a:solidFill>
        </p:spPr>
        <p:txBody>
          <a:bodyPr/>
          <a:lstStyle>
            <a:lvl1pPr algn="ctr">
              <a:defRPr sz="1400"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29121966-19EA-4D11-9FC9-0C873119044C}"/>
              </a:ext>
            </a:extLst>
          </p:cNvPr>
          <p:cNvPicPr>
            <a:picLocks/>
          </p:cNvPicPr>
          <p:nvPr userDrawn="1"/>
        </p:nvPicPr>
        <p:blipFill>
          <a:blip r:embed="rId2"/>
          <a:stretch>
            <a:fillRect/>
          </a:stretch>
        </p:blipFill>
        <p:spPr>
          <a:xfrm>
            <a:off x="460374" y="6518444"/>
            <a:ext cx="557700" cy="154923"/>
          </a:xfrm>
          <a:prstGeom prst="rect">
            <a:avLst/>
          </a:prstGeom>
        </p:spPr>
      </p:pic>
    </p:spTree>
    <p:extLst>
      <p:ext uri="{BB962C8B-B14F-4D97-AF65-F5344CB8AC3E}">
        <p14:creationId xmlns:p14="http://schemas.microsoft.com/office/powerpoint/2010/main" val="2812163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Vertical_Short">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3200"/>
            </a:lvl1pPr>
          </a:lstStyle>
          <a:p>
            <a:r>
              <a:rPr lang="en-US"/>
              <a:t>Slide Title, Arial 32 pt.</a:t>
            </a:r>
          </a:p>
        </p:txBody>
      </p:sp>
      <p:sp>
        <p:nvSpPr>
          <p:cNvPr id="10" name="Text Placeholder 9"/>
          <p:cNvSpPr>
            <a:spLocks noGrp="1"/>
          </p:cNvSpPr>
          <p:nvPr>
            <p:ph type="body" sz="quarter" idx="28" hasCustomPrompt="1"/>
          </p:nvPr>
        </p:nvSpPr>
        <p:spPr>
          <a:xfrm>
            <a:off x="457200" y="1243584"/>
            <a:ext cx="5524500" cy="350838"/>
          </a:xfrm>
          <a:prstGeom prst="rect">
            <a:avLst/>
          </a:prstGeom>
        </p:spPr>
        <p:txBody>
          <a:bodyPr anchor="ctr">
            <a:noAutofit/>
          </a:bodyPr>
          <a:lstStyle>
            <a:lvl1pPr>
              <a:defRPr b="1">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p:nvPr userDrawn="1"/>
        </p:nvCxnSpPr>
        <p:spPr>
          <a:xfrm flipH="1">
            <a:off x="8492902" y="1469403"/>
            <a:ext cx="15740" cy="466344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2017</a:t>
            </a:r>
          </a:p>
        </p:txBody>
      </p:sp>
      <p:sp>
        <p:nvSpPr>
          <p:cNvPr id="16" name="Text Placeholder 11"/>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2016</a:t>
            </a:r>
          </a:p>
        </p:txBody>
      </p:sp>
      <p:sp>
        <p:nvSpPr>
          <p:cNvPr id="18" name="Text Placeholder 11"/>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7986918" y="540237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26" name="Text Placeholder 11"/>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30" name="Text Placeholder 14">
            <a:extLst>
              <a:ext uri="{FF2B5EF4-FFF2-40B4-BE49-F238E27FC236}">
                <a16:creationId xmlns:a16="http://schemas.microsoft.com/office/drawing/2014/main" id="{EFCD65FE-8E21-4D83-BA34-36B16ADDC6AD}"/>
              </a:ext>
            </a:extLst>
          </p:cNvPr>
          <p:cNvSpPr>
            <a:spLocks noGrp="1"/>
          </p:cNvSpPr>
          <p:nvPr>
            <p:ph type="body" sz="quarter" idx="12" hasCustomPrompt="1"/>
          </p:nvPr>
        </p:nvSpPr>
        <p:spPr>
          <a:xfrm>
            <a:off x="465111" y="1950142"/>
            <a:ext cx="5190417" cy="4264311"/>
          </a:xfrm>
          <a:prstGeom prst="rect">
            <a:avLst/>
          </a:prstGeom>
        </p:spPr>
        <p:txBody>
          <a:bodyPr>
            <a:noAutofit/>
          </a:bodyPr>
          <a:lstStyle>
            <a:lvl5pPr marL="1097280" indent="-292608">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EAF4907B-AB42-4085-A733-84543E3891E5}"/>
              </a:ext>
            </a:extLst>
          </p:cNvPr>
          <p:cNvPicPr>
            <a:picLocks/>
          </p:cNvPicPr>
          <p:nvPr userDrawn="1"/>
        </p:nvPicPr>
        <p:blipFill>
          <a:blip r:embed="rId2"/>
          <a:stretch>
            <a:fillRect/>
          </a:stretch>
        </p:blipFill>
        <p:spPr>
          <a:xfrm>
            <a:off x="460374" y="6518444"/>
            <a:ext cx="557700" cy="154923"/>
          </a:xfrm>
          <a:prstGeom prst="rect">
            <a:avLst/>
          </a:prstGeom>
        </p:spPr>
      </p:pic>
      <p:sp>
        <p:nvSpPr>
          <p:cNvPr id="31" name="Oval 30">
            <a:extLst>
              <a:ext uri="{FF2B5EF4-FFF2-40B4-BE49-F238E27FC236}">
                <a16:creationId xmlns:a16="http://schemas.microsoft.com/office/drawing/2014/main" id="{45221AF0-44E5-435A-A5F3-80703E0176B8}"/>
              </a:ext>
            </a:extLst>
          </p:cNvPr>
          <p:cNvSpPr/>
          <p:nvPr userDrawn="1"/>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D3DE4E3-7AB4-4F9F-A21F-5ABD1FBFD442}"/>
              </a:ext>
            </a:extLst>
          </p:cNvPr>
          <p:cNvSpPr/>
          <p:nvPr userDrawn="1"/>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65ACCE7-B0BD-4653-8D2D-FAC99EC5ABC7}"/>
              </a:ext>
            </a:extLst>
          </p:cNvPr>
          <p:cNvSpPr/>
          <p:nvPr userDrawn="1"/>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00ABA0F-68A8-439D-9E59-6E822802F7B9}"/>
              </a:ext>
            </a:extLst>
          </p:cNvPr>
          <p:cNvSpPr/>
          <p:nvPr userDrawn="1"/>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753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Vertical_Extended 1">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3200"/>
            </a:lvl1pPr>
          </a:lstStyle>
          <a:p>
            <a:r>
              <a:rPr lang="en-US"/>
              <a:t>Slide Title, Arial 32 pt.</a:t>
            </a:r>
          </a:p>
        </p:txBody>
      </p:sp>
      <p:sp>
        <p:nvSpPr>
          <p:cNvPr id="10" name="Text Placeholder 9"/>
          <p:cNvSpPr>
            <a:spLocks noGrp="1"/>
          </p:cNvSpPr>
          <p:nvPr>
            <p:ph type="body" sz="quarter" idx="28" hasCustomPrompt="1"/>
          </p:nvPr>
        </p:nvSpPr>
        <p:spPr>
          <a:xfrm>
            <a:off x="457200" y="1243584"/>
            <a:ext cx="5524500" cy="350838"/>
          </a:xfrm>
          <a:prstGeom prst="rect">
            <a:avLst/>
          </a:prstGeom>
        </p:spPr>
        <p:txBody>
          <a:bodyPr anchor="ctr">
            <a:noAutofit/>
          </a:bodyPr>
          <a:lstStyle>
            <a:lvl1pPr>
              <a:defRPr b="1">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a:cxnSpLocks/>
          </p:cNvCxnSpPr>
          <p:nvPr userDrawn="1"/>
        </p:nvCxnSpPr>
        <p:spPr>
          <a:xfrm flipH="1">
            <a:off x="8497870" y="1469403"/>
            <a:ext cx="18642" cy="5523193"/>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2011</a:t>
            </a:r>
          </a:p>
        </p:txBody>
      </p:sp>
      <p:sp>
        <p:nvSpPr>
          <p:cNvPr id="16" name="Text Placeholder 11"/>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2010</a:t>
            </a:r>
          </a:p>
        </p:txBody>
      </p:sp>
      <p:sp>
        <p:nvSpPr>
          <p:cNvPr id="18" name="Text Placeholder 11"/>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7986918" y="5402375"/>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2014</a:t>
            </a:r>
          </a:p>
        </p:txBody>
      </p:sp>
      <p:sp>
        <p:nvSpPr>
          <p:cNvPr id="26" name="Text Placeholder 11"/>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2015</a:t>
            </a:r>
          </a:p>
        </p:txBody>
      </p:sp>
      <p:sp>
        <p:nvSpPr>
          <p:cNvPr id="30" name="Text Placeholder 11">
            <a:extLst>
              <a:ext uri="{FF2B5EF4-FFF2-40B4-BE49-F238E27FC236}">
                <a16:creationId xmlns:a16="http://schemas.microsoft.com/office/drawing/2014/main" id="{3B489350-C810-F747-8618-803CE32AB658}"/>
              </a:ext>
            </a:extLst>
          </p:cNvPr>
          <p:cNvSpPr>
            <a:spLocks noGrp="1"/>
          </p:cNvSpPr>
          <p:nvPr>
            <p:ph type="body" sz="quarter" idx="47" hasCustomPrompt="1"/>
          </p:nvPr>
        </p:nvSpPr>
        <p:spPr>
          <a:xfrm>
            <a:off x="9108811" y="3782139"/>
            <a:ext cx="2268913"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sp>
        <p:nvSpPr>
          <p:cNvPr id="31" name="Content Placeholder 12">
            <a:extLst>
              <a:ext uri="{FF2B5EF4-FFF2-40B4-BE49-F238E27FC236}">
                <a16:creationId xmlns:a16="http://schemas.microsoft.com/office/drawing/2014/main" id="{FFF08DC9-5516-C943-85E4-AF95CAA8B3CA}"/>
              </a:ext>
            </a:extLst>
          </p:cNvPr>
          <p:cNvSpPr>
            <a:spLocks noGrp="1"/>
          </p:cNvSpPr>
          <p:nvPr>
            <p:ph sz="quarter" idx="48"/>
          </p:nvPr>
        </p:nvSpPr>
        <p:spPr>
          <a:xfrm>
            <a:off x="8481942" y="3940632"/>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33" name="Text Placeholder 14">
            <a:extLst>
              <a:ext uri="{FF2B5EF4-FFF2-40B4-BE49-F238E27FC236}">
                <a16:creationId xmlns:a16="http://schemas.microsoft.com/office/drawing/2014/main" id="{C6163C09-67F3-46C5-86D7-A7A826259F2B}"/>
              </a:ext>
            </a:extLst>
          </p:cNvPr>
          <p:cNvSpPr>
            <a:spLocks noGrp="1"/>
          </p:cNvSpPr>
          <p:nvPr>
            <p:ph type="body" sz="quarter" idx="12" hasCustomPrompt="1"/>
          </p:nvPr>
        </p:nvSpPr>
        <p:spPr>
          <a:xfrm>
            <a:off x="465111" y="1947672"/>
            <a:ext cx="5190417" cy="4300728"/>
          </a:xfrm>
          <a:prstGeom prst="rect">
            <a:avLst/>
          </a:prstGeom>
        </p:spPr>
        <p:txBody>
          <a:bodyPr>
            <a:noAutofit/>
          </a:bodyPr>
          <a:lstStyle>
            <a:lvl5pPr marL="1097280" indent="-292608">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06614CE4-CA70-4BC9-9A09-C7D82F305081}"/>
              </a:ext>
            </a:extLst>
          </p:cNvPr>
          <p:cNvPicPr>
            <a:picLocks/>
          </p:cNvPicPr>
          <p:nvPr userDrawn="1"/>
        </p:nvPicPr>
        <p:blipFill>
          <a:blip r:embed="rId2"/>
          <a:stretch>
            <a:fillRect/>
          </a:stretch>
        </p:blipFill>
        <p:spPr>
          <a:xfrm>
            <a:off x="460374" y="6518444"/>
            <a:ext cx="557700" cy="154923"/>
          </a:xfrm>
          <a:prstGeom prst="rect">
            <a:avLst/>
          </a:prstGeom>
        </p:spPr>
      </p:pic>
      <p:sp>
        <p:nvSpPr>
          <p:cNvPr id="32" name="Oval 31">
            <a:extLst>
              <a:ext uri="{FF2B5EF4-FFF2-40B4-BE49-F238E27FC236}">
                <a16:creationId xmlns:a16="http://schemas.microsoft.com/office/drawing/2014/main" id="{4F3D3AA6-F496-48FD-B37C-CFD89D97114D}"/>
              </a:ext>
            </a:extLst>
          </p:cNvPr>
          <p:cNvSpPr/>
          <p:nvPr userDrawn="1"/>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021F34B-1160-4557-9863-AE5D2033D5DD}"/>
              </a:ext>
            </a:extLst>
          </p:cNvPr>
          <p:cNvSpPr/>
          <p:nvPr userDrawn="1"/>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2785919-2DE5-4BD9-8676-3E37BEF19754}"/>
              </a:ext>
            </a:extLst>
          </p:cNvPr>
          <p:cNvSpPr/>
          <p:nvPr userDrawn="1"/>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E9DA351-B5CC-4C16-B498-9DA5317EC3DB}"/>
              </a:ext>
            </a:extLst>
          </p:cNvPr>
          <p:cNvSpPr/>
          <p:nvPr userDrawn="1"/>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316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Vertical_Extended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5111" y="389583"/>
            <a:ext cx="7620000" cy="585216"/>
          </a:xfrm>
        </p:spPr>
        <p:txBody>
          <a:bodyPr anchor="ctr"/>
          <a:lstStyle>
            <a:lvl1pPr>
              <a:defRPr sz="3200"/>
            </a:lvl1pPr>
          </a:lstStyle>
          <a:p>
            <a:r>
              <a:rPr lang="en-US"/>
              <a:t>Slide Title, Arial 32 pt.</a:t>
            </a:r>
          </a:p>
        </p:txBody>
      </p:sp>
      <p:sp>
        <p:nvSpPr>
          <p:cNvPr id="10" name="Text Placeholder 9"/>
          <p:cNvSpPr>
            <a:spLocks noGrp="1"/>
          </p:cNvSpPr>
          <p:nvPr>
            <p:ph type="body" sz="quarter" idx="28" hasCustomPrompt="1"/>
          </p:nvPr>
        </p:nvSpPr>
        <p:spPr>
          <a:xfrm>
            <a:off x="457200" y="1243584"/>
            <a:ext cx="5602224" cy="350838"/>
          </a:xfrm>
          <a:prstGeom prst="rect">
            <a:avLst/>
          </a:prstGeom>
        </p:spPr>
        <p:txBody>
          <a:bodyPr anchor="ctr">
            <a:noAutofit/>
          </a:bodyPr>
          <a:lstStyle>
            <a:lvl1pPr>
              <a:defRPr b="1" baseline="0">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a:cxnSpLocks/>
          </p:cNvCxnSpPr>
          <p:nvPr userDrawn="1"/>
        </p:nvCxnSpPr>
        <p:spPr>
          <a:xfrm flipH="1">
            <a:off x="8500772" y="0"/>
            <a:ext cx="18288" cy="5998247"/>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2017</a:t>
            </a:r>
          </a:p>
        </p:txBody>
      </p:sp>
      <p:sp>
        <p:nvSpPr>
          <p:cNvPr id="16" name="Text Placeholder 11"/>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2016</a:t>
            </a:r>
          </a:p>
        </p:txBody>
      </p:sp>
      <p:sp>
        <p:nvSpPr>
          <p:cNvPr id="18" name="Text Placeholder 11"/>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7986918" y="5402443"/>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26" name="Text Placeholder 11"/>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29" name="Text Placeholder 11">
            <a:extLst>
              <a:ext uri="{FF2B5EF4-FFF2-40B4-BE49-F238E27FC236}">
                <a16:creationId xmlns:a16="http://schemas.microsoft.com/office/drawing/2014/main" id="{B1CC5B96-EADC-144C-B345-5D69DE7E13BC}"/>
              </a:ext>
            </a:extLst>
          </p:cNvPr>
          <p:cNvSpPr>
            <a:spLocks noGrp="1"/>
          </p:cNvSpPr>
          <p:nvPr>
            <p:ph type="body" sz="quarter" idx="47" hasCustomPrompt="1"/>
          </p:nvPr>
        </p:nvSpPr>
        <p:spPr>
          <a:xfrm>
            <a:off x="9108811" y="3782139"/>
            <a:ext cx="2268913"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sp>
        <p:nvSpPr>
          <p:cNvPr id="30" name="Content Placeholder 12">
            <a:extLst>
              <a:ext uri="{FF2B5EF4-FFF2-40B4-BE49-F238E27FC236}">
                <a16:creationId xmlns:a16="http://schemas.microsoft.com/office/drawing/2014/main" id="{36F3249E-7F49-2146-8A31-74BE6B6932AB}"/>
              </a:ext>
            </a:extLst>
          </p:cNvPr>
          <p:cNvSpPr>
            <a:spLocks noGrp="1"/>
          </p:cNvSpPr>
          <p:nvPr>
            <p:ph sz="quarter" idx="48"/>
          </p:nvPr>
        </p:nvSpPr>
        <p:spPr>
          <a:xfrm>
            <a:off x="8481942" y="3940632"/>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33" name="Text Placeholder 14">
            <a:extLst>
              <a:ext uri="{FF2B5EF4-FFF2-40B4-BE49-F238E27FC236}">
                <a16:creationId xmlns:a16="http://schemas.microsoft.com/office/drawing/2014/main" id="{9A045578-08BA-467F-A528-43EAFE62D5B6}"/>
              </a:ext>
            </a:extLst>
          </p:cNvPr>
          <p:cNvSpPr>
            <a:spLocks noGrp="1"/>
          </p:cNvSpPr>
          <p:nvPr>
            <p:ph type="body" sz="quarter" idx="12" hasCustomPrompt="1"/>
          </p:nvPr>
        </p:nvSpPr>
        <p:spPr>
          <a:xfrm>
            <a:off x="456019" y="1947672"/>
            <a:ext cx="5190417" cy="4300728"/>
          </a:xfrm>
          <a:prstGeom prst="rect">
            <a:avLst/>
          </a:prstGeom>
        </p:spPr>
        <p:txBody>
          <a:bodyPr>
            <a:noAutofit/>
          </a:bodyPr>
          <a:lstStyle>
            <a:lvl5pPr marL="1097280" indent="-292608">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8CE55179-E9D2-43F4-AFF0-971EB8B01535}"/>
              </a:ext>
            </a:extLst>
          </p:cNvPr>
          <p:cNvPicPr>
            <a:picLocks/>
          </p:cNvPicPr>
          <p:nvPr userDrawn="1"/>
        </p:nvPicPr>
        <p:blipFill>
          <a:blip r:embed="rId2"/>
          <a:stretch>
            <a:fillRect/>
          </a:stretch>
        </p:blipFill>
        <p:spPr>
          <a:xfrm>
            <a:off x="460374" y="6518444"/>
            <a:ext cx="557700" cy="154923"/>
          </a:xfrm>
          <a:prstGeom prst="rect">
            <a:avLst/>
          </a:prstGeom>
        </p:spPr>
      </p:pic>
      <p:sp>
        <p:nvSpPr>
          <p:cNvPr id="32" name="Oval 31">
            <a:extLst>
              <a:ext uri="{FF2B5EF4-FFF2-40B4-BE49-F238E27FC236}">
                <a16:creationId xmlns:a16="http://schemas.microsoft.com/office/drawing/2014/main" id="{45880C37-78FE-4CF8-A2D1-9F2096A9AD86}"/>
              </a:ext>
            </a:extLst>
          </p:cNvPr>
          <p:cNvSpPr/>
          <p:nvPr userDrawn="1"/>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19981EC-B700-40AA-9BBB-FC70A2A99716}"/>
              </a:ext>
            </a:extLst>
          </p:cNvPr>
          <p:cNvSpPr/>
          <p:nvPr userDrawn="1"/>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56CBAE5-196B-4DE0-83DB-84C7B9E8C8AE}"/>
              </a:ext>
            </a:extLst>
          </p:cNvPr>
          <p:cNvSpPr/>
          <p:nvPr userDrawn="1"/>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29236D2-34B2-470A-A875-2D451B66B602}"/>
              </a:ext>
            </a:extLst>
          </p:cNvPr>
          <p:cNvSpPr/>
          <p:nvPr userDrawn="1"/>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930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Horizontal">
    <p:spTree>
      <p:nvGrpSpPr>
        <p:cNvPr id="1" name=""/>
        <p:cNvGrpSpPr/>
        <p:nvPr/>
      </p:nvGrpSpPr>
      <p:grpSpPr>
        <a:xfrm>
          <a:off x="0" y="0"/>
          <a:ext cx="0" cy="0"/>
          <a:chOff x="0" y="0"/>
          <a:chExt cx="0" cy="0"/>
        </a:xfrm>
      </p:grpSpPr>
      <p:cxnSp>
        <p:nvCxnSpPr>
          <p:cNvPr id="24" name="Straight Connector 23"/>
          <p:cNvCxnSpPr/>
          <p:nvPr userDrawn="1"/>
        </p:nvCxnSpPr>
        <p:spPr>
          <a:xfrm>
            <a:off x="-51955" y="3319397"/>
            <a:ext cx="12297875"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2F2F552B-1952-B44E-8CAB-5705F0ACD2E2}" type="slidenum">
              <a:rPr lang="uk-UA" smtClean="0"/>
              <a:pPr/>
              <a:t>‹#›</a:t>
            </a:fld>
            <a:endParaRPr lang="uk-UA"/>
          </a:p>
        </p:txBody>
      </p:sp>
      <p:sp>
        <p:nvSpPr>
          <p:cNvPr id="6" name="Text Placeholder 11"/>
          <p:cNvSpPr>
            <a:spLocks noGrp="1"/>
          </p:cNvSpPr>
          <p:nvPr>
            <p:ph type="body" sz="quarter" idx="16" hasCustomPrompt="1"/>
          </p:nvPr>
        </p:nvSpPr>
        <p:spPr>
          <a:xfrm>
            <a:off x="4924539" y="1079567"/>
            <a:ext cx="3502393" cy="832731"/>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a:t>
            </a:r>
          </a:p>
        </p:txBody>
      </p:sp>
      <p:sp>
        <p:nvSpPr>
          <p:cNvPr id="7" name="Text Placeholder 11"/>
          <p:cNvSpPr>
            <a:spLocks noGrp="1"/>
          </p:cNvSpPr>
          <p:nvPr>
            <p:ph type="body" sz="quarter" idx="17" hasCustomPrompt="1"/>
          </p:nvPr>
        </p:nvSpPr>
        <p:spPr>
          <a:xfrm>
            <a:off x="8207135" y="2052951"/>
            <a:ext cx="3169526" cy="785783"/>
          </a:xfrm>
          <a:prstGeom prst="rect">
            <a:avLst/>
          </a:prstGeom>
        </p:spPr>
        <p:txBody>
          <a:bodyPr lIns="0">
            <a:noAutofit/>
          </a:bodyPr>
          <a:lstStyle>
            <a:lvl1pPr marL="0" indent="0">
              <a:lnSpc>
                <a:spcPct val="110000"/>
              </a:lnSpc>
              <a:buNone/>
              <a:defRPr sz="1800" b="0" i="0" baseline="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non. </a:t>
            </a:r>
          </a:p>
        </p:txBody>
      </p:sp>
      <p:sp>
        <p:nvSpPr>
          <p:cNvPr id="8" name="Text Placeholder 11"/>
          <p:cNvSpPr>
            <a:spLocks noGrp="1"/>
          </p:cNvSpPr>
          <p:nvPr>
            <p:ph type="body" sz="quarter" idx="18" hasCustomPrompt="1"/>
          </p:nvPr>
        </p:nvSpPr>
        <p:spPr>
          <a:xfrm>
            <a:off x="2883148" y="4869873"/>
            <a:ext cx="3502393" cy="1008767"/>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 </a:t>
            </a:r>
            <a:r>
              <a:rPr lang="en-US" err="1"/>
              <a:t>commodo</a:t>
            </a:r>
            <a:r>
              <a:rPr lang="en-US"/>
              <a:t> </a:t>
            </a:r>
            <a:r>
              <a:rPr lang="en-US" err="1"/>
              <a:t>luctus</a:t>
            </a:r>
            <a:r>
              <a:rPr lang="en-US"/>
              <a:t>, nisi </a:t>
            </a:r>
            <a:r>
              <a:rPr lang="en-US" err="1"/>
              <a:t>erat</a:t>
            </a:r>
            <a:r>
              <a:rPr lang="en-US"/>
              <a:t>.</a:t>
            </a:r>
          </a:p>
        </p:txBody>
      </p:sp>
      <p:sp>
        <p:nvSpPr>
          <p:cNvPr id="11" name="Content Placeholder 12"/>
          <p:cNvSpPr>
            <a:spLocks noGrp="1"/>
          </p:cNvSpPr>
          <p:nvPr>
            <p:ph sz="quarter" idx="21"/>
          </p:nvPr>
        </p:nvSpPr>
        <p:spPr>
          <a:xfrm>
            <a:off x="4855492" y="1173805"/>
            <a:ext cx="9144" cy="2149690"/>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9" name="Text Placeholder 11"/>
          <p:cNvSpPr>
            <a:spLocks noGrp="1"/>
          </p:cNvSpPr>
          <p:nvPr>
            <p:ph type="body" sz="quarter" idx="29" hasCustomPrompt="1"/>
          </p:nvPr>
        </p:nvSpPr>
        <p:spPr>
          <a:xfrm>
            <a:off x="932867" y="3445093"/>
            <a:ext cx="787056" cy="239981"/>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20" name="Text Placeholder 11"/>
          <p:cNvSpPr>
            <a:spLocks noGrp="1"/>
          </p:cNvSpPr>
          <p:nvPr>
            <p:ph type="body" sz="quarter" idx="30" hasCustomPrompt="1"/>
          </p:nvPr>
        </p:nvSpPr>
        <p:spPr>
          <a:xfrm>
            <a:off x="6985343" y="3460258"/>
            <a:ext cx="787056" cy="239981"/>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21" name="Picture Placeholder 8"/>
          <p:cNvSpPr>
            <a:spLocks noGrp="1"/>
          </p:cNvSpPr>
          <p:nvPr>
            <p:ph type="pic" sz="quarter" idx="13" hasCustomPrompt="1"/>
          </p:nvPr>
        </p:nvSpPr>
        <p:spPr>
          <a:xfrm>
            <a:off x="473157" y="1065919"/>
            <a:ext cx="3672840" cy="1919124"/>
          </a:xfrm>
          <a:prstGeom prst="rect">
            <a:avLst/>
          </a:prstGeom>
          <a:solidFill>
            <a:schemeClr val="tx2">
              <a:lumMod val="95000"/>
            </a:schemeClr>
          </a:solidFill>
        </p:spPr>
        <p:txBody>
          <a:bodyPr tIns="91440" anchor="t">
            <a:normAutofit/>
          </a:bodyPr>
          <a:lstStyle>
            <a:lvl1pPr marL="0" indent="0" algn="ctr">
              <a:buNone/>
              <a:defRPr sz="1400" b="0" i="0" cap="none">
                <a:solidFill>
                  <a:srgbClr val="0B2338"/>
                </a:solidFill>
                <a:latin typeface="Arial Regular" charset="0"/>
                <a:ea typeface="Arial Regular" charset="0"/>
                <a:cs typeface="Arial Regular" charset="0"/>
              </a:defRPr>
            </a:lvl1pPr>
          </a:lstStyle>
          <a:p>
            <a:r>
              <a:rPr lang="en-US"/>
              <a:t>Drag photo to placeholder or click on icon to place photo from file.</a:t>
            </a:r>
          </a:p>
        </p:txBody>
      </p:sp>
      <p:sp>
        <p:nvSpPr>
          <p:cNvPr id="22" name="Picture Placeholder 8"/>
          <p:cNvSpPr>
            <a:spLocks noGrp="1"/>
          </p:cNvSpPr>
          <p:nvPr>
            <p:ph type="pic" sz="quarter" idx="31" hasCustomPrompt="1"/>
          </p:nvPr>
        </p:nvSpPr>
        <p:spPr>
          <a:xfrm>
            <a:off x="7772399" y="3972048"/>
            <a:ext cx="3624019" cy="1920240"/>
          </a:xfrm>
          <a:prstGeom prst="rect">
            <a:avLst/>
          </a:prstGeom>
          <a:solidFill>
            <a:schemeClr val="tx2">
              <a:lumMod val="95000"/>
            </a:schemeClr>
          </a:solidFill>
        </p:spPr>
        <p:txBody>
          <a:bodyPr tIns="91440" anchor="t">
            <a:normAutofit/>
          </a:bodyPr>
          <a:lstStyle>
            <a:lvl1pPr marL="0" indent="0" algn="ctr">
              <a:buNone/>
              <a:defRPr sz="1400" b="0" i="0" cap="none">
                <a:solidFill>
                  <a:srgbClr val="0B2338"/>
                </a:solidFill>
                <a:latin typeface="Arial Regular" charset="0"/>
                <a:ea typeface="Arial Regular" charset="0"/>
                <a:cs typeface="Arial Regular" charset="0"/>
              </a:defRPr>
            </a:lvl1pPr>
          </a:lstStyle>
          <a:p>
            <a:r>
              <a:rPr lang="en-US"/>
              <a:t>Drag photo to placeholder or click on icon to place photo from file.</a:t>
            </a:r>
          </a:p>
        </p:txBody>
      </p:sp>
      <p:sp>
        <p:nvSpPr>
          <p:cNvPr id="23" name="Picture Placeholder 8"/>
          <p:cNvSpPr>
            <a:spLocks noGrp="1"/>
          </p:cNvSpPr>
          <p:nvPr>
            <p:ph type="pic" sz="quarter" idx="32" hasCustomPrompt="1"/>
          </p:nvPr>
        </p:nvSpPr>
        <p:spPr>
          <a:xfrm>
            <a:off x="6849773" y="2056237"/>
            <a:ext cx="1189328" cy="991352"/>
          </a:xfrm>
          <a:prstGeom prst="rect">
            <a:avLst/>
          </a:prstGeom>
          <a:solidFill>
            <a:schemeClr val="tx2">
              <a:lumMod val="95000"/>
            </a:schemeClr>
          </a:solidFill>
        </p:spPr>
        <p:txBody>
          <a:bodyPr tIns="91440" anchor="t">
            <a:normAutofit/>
          </a:bodyPr>
          <a:lstStyle>
            <a:lvl1pPr marL="0" indent="0" algn="ctr">
              <a:buFont typeface="Arial" charset="0"/>
              <a:buNone/>
              <a:defRPr sz="1000" b="0" i="0" cap="none">
                <a:solidFill>
                  <a:srgbClr val="0B2338"/>
                </a:solidFill>
                <a:latin typeface="Arial Regular" charset="0"/>
                <a:ea typeface="Arial Regular" charset="0"/>
                <a:cs typeface="Arial Regular" charset="0"/>
              </a:defRPr>
            </a:lvl1pPr>
          </a:lstStyle>
          <a:p>
            <a:r>
              <a:rPr lang="en-US"/>
              <a:t>Drag photo to placeholder or click on icon to place file from file.</a:t>
            </a:r>
          </a:p>
        </p:txBody>
      </p:sp>
      <p:sp>
        <p:nvSpPr>
          <p:cNvPr id="25" name="Text Placeholder 11">
            <a:extLst>
              <a:ext uri="{FF2B5EF4-FFF2-40B4-BE49-F238E27FC236}">
                <a16:creationId xmlns:a16="http://schemas.microsoft.com/office/drawing/2014/main" id="{9AB02D0F-3CC6-6245-8DB2-80D316CCD2D2}"/>
              </a:ext>
            </a:extLst>
          </p:cNvPr>
          <p:cNvSpPr>
            <a:spLocks noGrp="1"/>
          </p:cNvSpPr>
          <p:nvPr>
            <p:ph type="body" sz="quarter" idx="47" hasCustomPrompt="1"/>
          </p:nvPr>
        </p:nvSpPr>
        <p:spPr>
          <a:xfrm>
            <a:off x="5371994" y="3879379"/>
            <a:ext cx="2063127"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pic>
        <p:nvPicPr>
          <p:cNvPr id="26" name="Picture 25">
            <a:extLst>
              <a:ext uri="{FF2B5EF4-FFF2-40B4-BE49-F238E27FC236}">
                <a16:creationId xmlns:a16="http://schemas.microsoft.com/office/drawing/2014/main" id="{B081D806-57EA-4AF1-804A-82512300C1B8}"/>
              </a:ext>
            </a:extLst>
          </p:cNvPr>
          <p:cNvPicPr>
            <a:picLocks/>
          </p:cNvPicPr>
          <p:nvPr userDrawn="1"/>
        </p:nvPicPr>
        <p:blipFill>
          <a:blip r:embed="rId2"/>
          <a:stretch>
            <a:fillRect/>
          </a:stretch>
        </p:blipFill>
        <p:spPr>
          <a:xfrm>
            <a:off x="460374" y="6518444"/>
            <a:ext cx="557700" cy="154923"/>
          </a:xfrm>
          <a:prstGeom prst="rect">
            <a:avLst/>
          </a:prstGeom>
        </p:spPr>
      </p:pic>
      <p:sp>
        <p:nvSpPr>
          <p:cNvPr id="29" name="Text Placeholder 20">
            <a:extLst>
              <a:ext uri="{FF2B5EF4-FFF2-40B4-BE49-F238E27FC236}">
                <a16:creationId xmlns:a16="http://schemas.microsoft.com/office/drawing/2014/main" id="{184C264F-0E9F-491A-B9F1-689D83291E1F}"/>
              </a:ext>
            </a:extLst>
          </p:cNvPr>
          <p:cNvSpPr>
            <a:spLocks noGrp="1"/>
          </p:cNvSpPr>
          <p:nvPr>
            <p:ph type="body" sz="quarter" idx="24"/>
          </p:nvPr>
        </p:nvSpPr>
        <p:spPr>
          <a:xfrm>
            <a:off x="4735687" y="3202946"/>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a:t>
            </a:r>
          </a:p>
        </p:txBody>
      </p:sp>
      <p:sp>
        <p:nvSpPr>
          <p:cNvPr id="30" name="Oval 29">
            <a:extLst>
              <a:ext uri="{FF2B5EF4-FFF2-40B4-BE49-F238E27FC236}">
                <a16:creationId xmlns:a16="http://schemas.microsoft.com/office/drawing/2014/main" id="{C6D05E11-516A-48DD-915D-750404B133B4}"/>
              </a:ext>
            </a:extLst>
          </p:cNvPr>
          <p:cNvSpPr/>
          <p:nvPr userDrawn="1"/>
        </p:nvSpPr>
        <p:spPr>
          <a:xfrm>
            <a:off x="696997" y="3200856"/>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7184C83-DCBA-4EA4-865C-08BB84947FEB}"/>
              </a:ext>
            </a:extLst>
          </p:cNvPr>
          <p:cNvSpPr/>
          <p:nvPr userDrawn="1"/>
        </p:nvSpPr>
        <p:spPr>
          <a:xfrm>
            <a:off x="2647040" y="3205097"/>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D07D54D-1928-453C-A10F-D11DAE69D5F4}"/>
              </a:ext>
            </a:extLst>
          </p:cNvPr>
          <p:cNvSpPr/>
          <p:nvPr userDrawn="1"/>
        </p:nvSpPr>
        <p:spPr>
          <a:xfrm>
            <a:off x="2747520" y="3323495"/>
            <a:ext cx="9144" cy="28008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442A626-EA4A-412E-BA23-217FD25FF006}"/>
              </a:ext>
            </a:extLst>
          </p:cNvPr>
          <p:cNvSpPr/>
          <p:nvPr userDrawn="1"/>
        </p:nvSpPr>
        <p:spPr>
          <a:xfrm>
            <a:off x="805702" y="2985860"/>
            <a:ext cx="9144" cy="2743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4DB29EC-A6A1-4B64-ABB7-A5081788F7FD}"/>
              </a:ext>
            </a:extLst>
          </p:cNvPr>
          <p:cNvSpPr/>
          <p:nvPr userDrawn="1"/>
        </p:nvSpPr>
        <p:spPr>
          <a:xfrm>
            <a:off x="8771202" y="3295436"/>
            <a:ext cx="9144" cy="640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0">
            <a:extLst>
              <a:ext uri="{FF2B5EF4-FFF2-40B4-BE49-F238E27FC236}">
                <a16:creationId xmlns:a16="http://schemas.microsoft.com/office/drawing/2014/main" id="{305A4E1B-C39C-40EC-B1B1-0EA162CF6134}"/>
              </a:ext>
            </a:extLst>
          </p:cNvPr>
          <p:cNvSpPr>
            <a:spLocks noGrp="1"/>
          </p:cNvSpPr>
          <p:nvPr>
            <p:ph type="body" sz="quarter" idx="46" hasCustomPrompt="1"/>
          </p:nvPr>
        </p:nvSpPr>
        <p:spPr>
          <a:xfrm>
            <a:off x="5242318" y="3233347"/>
            <a:ext cx="148090" cy="150176"/>
          </a:xfrm>
          <a:prstGeom prst="ellipse">
            <a:avLst/>
          </a:prstGeom>
          <a:solidFill>
            <a:schemeClr val="tx1"/>
          </a:solidFill>
        </p:spPr>
        <p:txBody>
          <a:bodyPr>
            <a:normAutofit/>
          </a:bodyPr>
          <a:lstStyle>
            <a:lvl1pPr>
              <a:defRPr sz="100" b="0" i="0">
                <a:solidFill>
                  <a:schemeClr val="accent4"/>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es</a:t>
            </a:r>
          </a:p>
        </p:txBody>
      </p:sp>
      <p:sp>
        <p:nvSpPr>
          <p:cNvPr id="36" name="Text Placeholder 20">
            <a:extLst>
              <a:ext uri="{FF2B5EF4-FFF2-40B4-BE49-F238E27FC236}">
                <a16:creationId xmlns:a16="http://schemas.microsoft.com/office/drawing/2014/main" id="{389C5EC8-26B5-4663-B314-DAAC656E7357}"/>
              </a:ext>
            </a:extLst>
          </p:cNvPr>
          <p:cNvSpPr>
            <a:spLocks noGrp="1"/>
          </p:cNvSpPr>
          <p:nvPr>
            <p:ph type="body" sz="quarter" idx="49"/>
          </p:nvPr>
        </p:nvSpPr>
        <p:spPr>
          <a:xfrm>
            <a:off x="6749141" y="3214007"/>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a:t>
            </a:r>
          </a:p>
        </p:txBody>
      </p:sp>
      <p:sp>
        <p:nvSpPr>
          <p:cNvPr id="37" name="Rectangle 36">
            <a:extLst>
              <a:ext uri="{FF2B5EF4-FFF2-40B4-BE49-F238E27FC236}">
                <a16:creationId xmlns:a16="http://schemas.microsoft.com/office/drawing/2014/main" id="{A6E3CE03-3EFE-4EAA-9C4F-718840AEC4F4}"/>
              </a:ext>
            </a:extLst>
          </p:cNvPr>
          <p:cNvSpPr/>
          <p:nvPr userDrawn="1"/>
        </p:nvSpPr>
        <p:spPr>
          <a:xfrm>
            <a:off x="6865399" y="3058930"/>
            <a:ext cx="9144" cy="2743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405CF11-6079-4A46-9F66-36F69F7B6F4E}"/>
              </a:ext>
            </a:extLst>
          </p:cNvPr>
          <p:cNvSpPr/>
          <p:nvPr userDrawn="1"/>
        </p:nvSpPr>
        <p:spPr>
          <a:xfrm>
            <a:off x="4846984" y="1045413"/>
            <a:ext cx="9144" cy="21945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20">
            <a:extLst>
              <a:ext uri="{FF2B5EF4-FFF2-40B4-BE49-F238E27FC236}">
                <a16:creationId xmlns:a16="http://schemas.microsoft.com/office/drawing/2014/main" id="{C22A85A3-DEB6-42BA-A2FF-9B8761594B09}"/>
              </a:ext>
            </a:extLst>
          </p:cNvPr>
          <p:cNvSpPr>
            <a:spLocks noGrp="1"/>
          </p:cNvSpPr>
          <p:nvPr>
            <p:ph type="body" sz="quarter" idx="50"/>
          </p:nvPr>
        </p:nvSpPr>
        <p:spPr>
          <a:xfrm>
            <a:off x="8666117" y="3205097"/>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a:t>
            </a:r>
          </a:p>
        </p:txBody>
      </p:sp>
      <p:sp>
        <p:nvSpPr>
          <p:cNvPr id="40" name="Rectangle 39">
            <a:extLst>
              <a:ext uri="{FF2B5EF4-FFF2-40B4-BE49-F238E27FC236}">
                <a16:creationId xmlns:a16="http://schemas.microsoft.com/office/drawing/2014/main" id="{A09A23BD-AEBB-4BB6-A3F7-B35D4EECB94E}"/>
              </a:ext>
            </a:extLst>
          </p:cNvPr>
          <p:cNvSpPr/>
          <p:nvPr userDrawn="1"/>
        </p:nvSpPr>
        <p:spPr>
          <a:xfrm>
            <a:off x="5309023" y="3394815"/>
            <a:ext cx="9144" cy="1097280"/>
          </a:xfrm>
          <a:prstGeom prst="rect">
            <a:avLst/>
          </a:prstGeom>
          <a:solidFill>
            <a:srgbClr val="D4D3D4"/>
          </a:solidFill>
          <a:ln>
            <a:solidFill>
              <a:srgbClr val="D4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295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3EA8C-78AF-48A7-A538-DDBFC2B390B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6116" y="4615356"/>
            <a:ext cx="355600" cy="288747"/>
          </a:xfrm>
          <a:prstGeom prst="rect">
            <a:avLst/>
          </a:prstGeom>
        </p:spPr>
      </p:pic>
      <p:pic>
        <p:nvPicPr>
          <p:cNvPr id="5" name="Picture 4">
            <a:extLst>
              <a:ext uri="{FF2B5EF4-FFF2-40B4-BE49-F238E27FC236}">
                <a16:creationId xmlns:a16="http://schemas.microsoft.com/office/drawing/2014/main" id="{555D9D0C-1FB8-436D-B167-7D9E3864B6B7}"/>
              </a:ext>
            </a:extLst>
          </p:cNvPr>
          <p:cNvPicPr>
            <a:picLocks noChangeAspect="1"/>
          </p:cNvPicPr>
          <p:nvPr userDrawn="1"/>
        </p:nvPicPr>
        <p:blipFill>
          <a:blip r:embed="rId3"/>
          <a:stretch>
            <a:fillRect/>
          </a:stretch>
        </p:blipFill>
        <p:spPr>
          <a:xfrm>
            <a:off x="432912" y="4993711"/>
            <a:ext cx="496482" cy="486327"/>
          </a:xfrm>
          <a:prstGeom prst="rect">
            <a:avLst/>
          </a:prstGeom>
        </p:spPr>
      </p:pic>
      <p:pic>
        <p:nvPicPr>
          <p:cNvPr id="6" name="Picture 5">
            <a:extLst>
              <a:ext uri="{FF2B5EF4-FFF2-40B4-BE49-F238E27FC236}">
                <a16:creationId xmlns:a16="http://schemas.microsoft.com/office/drawing/2014/main" id="{E3D3F905-A55F-4DFE-B71C-27C0AD701714}"/>
              </a:ext>
            </a:extLst>
          </p:cNvPr>
          <p:cNvPicPr>
            <a:picLocks noChangeAspect="1"/>
          </p:cNvPicPr>
          <p:nvPr userDrawn="1"/>
        </p:nvPicPr>
        <p:blipFill>
          <a:blip r:embed="rId4"/>
          <a:srcRect/>
          <a:stretch/>
        </p:blipFill>
        <p:spPr>
          <a:xfrm>
            <a:off x="7315200" y="5716007"/>
            <a:ext cx="4174376" cy="414204"/>
          </a:xfrm>
          <a:prstGeom prst="rect">
            <a:avLst/>
          </a:prstGeom>
        </p:spPr>
      </p:pic>
      <p:sp>
        <p:nvSpPr>
          <p:cNvPr id="7" name="Text Placeholder 9">
            <a:extLst>
              <a:ext uri="{FF2B5EF4-FFF2-40B4-BE49-F238E27FC236}">
                <a16:creationId xmlns:a16="http://schemas.microsoft.com/office/drawing/2014/main" id="{B473F95A-71DA-4E3E-9617-D9C1EF720A7A}"/>
              </a:ext>
            </a:extLst>
          </p:cNvPr>
          <p:cNvSpPr>
            <a:spLocks noGrp="1"/>
          </p:cNvSpPr>
          <p:nvPr>
            <p:ph type="body" sz="quarter" idx="12" hasCustomPrompt="1"/>
          </p:nvPr>
        </p:nvSpPr>
        <p:spPr>
          <a:xfrm>
            <a:off x="457200" y="3502152"/>
            <a:ext cx="6117336" cy="486327"/>
          </a:xfrm>
        </p:spPr>
        <p:txBody>
          <a:bodyPr/>
          <a:lstStyle>
            <a:lvl1pPr>
              <a:defRPr b="0"/>
            </a:lvl1pPr>
            <a:lvl2pPr>
              <a:defRPr/>
            </a:lvl2pPr>
            <a:lvl3pPr marL="0" indent="0">
              <a:buFontTx/>
              <a:buNone/>
              <a:defRPr/>
            </a:lvl3pPr>
            <a:lvl4pPr marL="346075" indent="0">
              <a:buFontTx/>
              <a:buNone/>
              <a:defRPr/>
            </a:lvl4pPr>
          </a:lstStyle>
          <a:p>
            <a:pPr lvl="0"/>
            <a:r>
              <a:rPr lang="en-US"/>
              <a:t>Name</a:t>
            </a:r>
          </a:p>
        </p:txBody>
      </p:sp>
      <p:sp>
        <p:nvSpPr>
          <p:cNvPr id="8" name="Text Placeholder 29">
            <a:extLst>
              <a:ext uri="{FF2B5EF4-FFF2-40B4-BE49-F238E27FC236}">
                <a16:creationId xmlns:a16="http://schemas.microsoft.com/office/drawing/2014/main" id="{27621E69-3136-412D-9F02-7617ED327F42}"/>
              </a:ext>
            </a:extLst>
          </p:cNvPr>
          <p:cNvSpPr>
            <a:spLocks noGrp="1"/>
          </p:cNvSpPr>
          <p:nvPr>
            <p:ph type="body" sz="quarter" idx="19" hasCustomPrompt="1"/>
          </p:nvPr>
        </p:nvSpPr>
        <p:spPr>
          <a:xfrm>
            <a:off x="1" y="-32656"/>
            <a:ext cx="10394950" cy="1149350"/>
          </a:xfr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FF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Presentation Option Only</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3" name="Text Placeholder 2">
            <a:extLst>
              <a:ext uri="{FF2B5EF4-FFF2-40B4-BE49-F238E27FC236}">
                <a16:creationId xmlns:a16="http://schemas.microsoft.com/office/drawing/2014/main" id="{BCBE1BCF-F049-4694-80D2-913C99FD72E1}"/>
              </a:ext>
            </a:extLst>
          </p:cNvPr>
          <p:cNvSpPr>
            <a:spLocks noGrp="1"/>
          </p:cNvSpPr>
          <p:nvPr>
            <p:ph type="body" sz="quarter" idx="20" hasCustomPrompt="1"/>
          </p:nvPr>
        </p:nvSpPr>
        <p:spPr>
          <a:xfrm>
            <a:off x="457200" y="4004767"/>
            <a:ext cx="6117336" cy="486327"/>
          </a:xfrm>
        </p:spPr>
        <p:txBody>
          <a:bodyPr/>
          <a:lstStyle>
            <a:lvl2pPr>
              <a:defRPr b="0"/>
            </a:lvl2pPr>
          </a:lstStyle>
          <a:p>
            <a:pPr lvl="1"/>
            <a:r>
              <a:rPr lang="en-US"/>
              <a:t>email@mitre.org</a:t>
            </a:r>
          </a:p>
        </p:txBody>
      </p:sp>
      <p:sp>
        <p:nvSpPr>
          <p:cNvPr id="10" name="Text Placeholder 9">
            <a:extLst>
              <a:ext uri="{FF2B5EF4-FFF2-40B4-BE49-F238E27FC236}">
                <a16:creationId xmlns:a16="http://schemas.microsoft.com/office/drawing/2014/main" id="{0D104053-087A-439B-AB7E-3D867AA16CF3}"/>
              </a:ext>
            </a:extLst>
          </p:cNvPr>
          <p:cNvSpPr>
            <a:spLocks noGrp="1"/>
          </p:cNvSpPr>
          <p:nvPr>
            <p:ph type="body" sz="quarter" idx="21" hasCustomPrompt="1"/>
          </p:nvPr>
        </p:nvSpPr>
        <p:spPr>
          <a:xfrm>
            <a:off x="929394" y="4510317"/>
            <a:ext cx="5645142" cy="485775"/>
          </a:xfrm>
        </p:spPr>
        <p:txBody>
          <a:bodyPr/>
          <a:lstStyle>
            <a:lvl2pPr>
              <a:defRPr b="0"/>
            </a:lvl2pPr>
          </a:lstStyle>
          <a:p>
            <a:pPr lvl="1"/>
            <a:r>
              <a:rPr lang="en-US"/>
              <a:t>@</a:t>
            </a:r>
            <a:r>
              <a:rPr lang="en-US" err="1"/>
              <a:t>TwitterHandle</a:t>
            </a:r>
            <a:endParaRPr lang="en-US"/>
          </a:p>
        </p:txBody>
      </p:sp>
      <p:sp>
        <p:nvSpPr>
          <p:cNvPr id="12" name="Text Placeholder 11">
            <a:extLst>
              <a:ext uri="{FF2B5EF4-FFF2-40B4-BE49-F238E27FC236}">
                <a16:creationId xmlns:a16="http://schemas.microsoft.com/office/drawing/2014/main" id="{77AD7FCA-DE2C-4CCC-8673-38B74D10C402}"/>
              </a:ext>
            </a:extLst>
          </p:cNvPr>
          <p:cNvSpPr>
            <a:spLocks noGrp="1"/>
          </p:cNvSpPr>
          <p:nvPr>
            <p:ph type="body" sz="quarter" idx="22" hasCustomPrompt="1"/>
          </p:nvPr>
        </p:nvSpPr>
        <p:spPr>
          <a:xfrm>
            <a:off x="929394" y="5063666"/>
            <a:ext cx="5647676" cy="511825"/>
          </a:xfrm>
        </p:spPr>
        <p:txBody>
          <a:bodyPr/>
          <a:lstStyle>
            <a:lvl2pPr>
              <a:defRPr b="0"/>
            </a:lvl2pPr>
          </a:lstStyle>
          <a:p>
            <a:pPr lvl="1"/>
            <a:r>
              <a:rPr lang="en-US"/>
              <a:t>linkedin.com/in/</a:t>
            </a:r>
            <a:r>
              <a:rPr lang="en-US" err="1"/>
              <a:t>firstnamelastname</a:t>
            </a:r>
            <a:endParaRPr lang="en-US"/>
          </a:p>
        </p:txBody>
      </p:sp>
    </p:spTree>
    <p:extLst>
      <p:ext uri="{BB962C8B-B14F-4D97-AF65-F5344CB8AC3E}">
        <p14:creationId xmlns:p14="http://schemas.microsoft.com/office/powerpoint/2010/main" val="991467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roject_disclaimer_Nav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5A9BEE-33FC-4028-A95F-D2A7B8D4D3C1}"/>
              </a:ext>
            </a:extLst>
          </p:cNvPr>
          <p:cNvSpPr>
            <a:spLocks noGrp="1"/>
          </p:cNvSpPr>
          <p:nvPr>
            <p:ph type="body" sz="quarter" idx="12" hasCustomPrompt="1"/>
          </p:nvPr>
        </p:nvSpPr>
        <p:spPr>
          <a:xfrm>
            <a:off x="457200" y="3497263"/>
            <a:ext cx="4765675" cy="589995"/>
          </a:xfrm>
        </p:spPr>
        <p:txBody>
          <a:bodyPr/>
          <a:lstStyle>
            <a:lvl1pPr>
              <a:defRPr/>
            </a:lvl1pPr>
            <a:lvl2pPr>
              <a:defRPr/>
            </a:lvl2pPr>
          </a:lstStyle>
          <a:p>
            <a:pPr lvl="0"/>
            <a:r>
              <a:rPr lang="en-US"/>
              <a:t>Project Name</a:t>
            </a:r>
          </a:p>
        </p:txBody>
      </p:sp>
      <p:pic>
        <p:nvPicPr>
          <p:cNvPr id="3" name="Picture 2">
            <a:extLst>
              <a:ext uri="{FF2B5EF4-FFF2-40B4-BE49-F238E27FC236}">
                <a16:creationId xmlns:a16="http://schemas.microsoft.com/office/drawing/2014/main" id="{D6533CC0-0812-4E22-B6BB-A0C1CC7F5ACA}"/>
              </a:ext>
            </a:extLst>
          </p:cNvPr>
          <p:cNvPicPr>
            <a:picLocks noChangeAspect="1"/>
          </p:cNvPicPr>
          <p:nvPr userDrawn="1"/>
        </p:nvPicPr>
        <p:blipFill>
          <a:blip r:embed="rId2"/>
          <a:srcRect/>
          <a:stretch/>
        </p:blipFill>
        <p:spPr>
          <a:xfrm>
            <a:off x="7315200" y="5716007"/>
            <a:ext cx="4174376" cy="414204"/>
          </a:xfrm>
          <a:prstGeom prst="rect">
            <a:avLst/>
          </a:prstGeom>
        </p:spPr>
      </p:pic>
      <p:sp>
        <p:nvSpPr>
          <p:cNvPr id="8" name="Text Placeholder 6">
            <a:extLst>
              <a:ext uri="{FF2B5EF4-FFF2-40B4-BE49-F238E27FC236}">
                <a16:creationId xmlns:a16="http://schemas.microsoft.com/office/drawing/2014/main" id="{15C892AD-B5C2-4E9D-A06B-A6C82AAA048D}"/>
              </a:ext>
            </a:extLst>
          </p:cNvPr>
          <p:cNvSpPr>
            <a:spLocks noGrp="1"/>
          </p:cNvSpPr>
          <p:nvPr>
            <p:ph type="body" sz="quarter" idx="13" hasCustomPrompt="1"/>
          </p:nvPr>
        </p:nvSpPr>
        <p:spPr>
          <a:xfrm>
            <a:off x="143220" y="122237"/>
            <a:ext cx="11666481" cy="914400"/>
          </a:xfr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FF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Presentation Option Only</a:t>
            </a:r>
            <a:br>
              <a:rPr lang="en-US"/>
            </a:br>
            <a:r>
              <a:rPr lang="en-US"/>
              <a:t>If needed, use this slide to add required contract or project information specific to your sponsor.</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4" name="Text Placeholder 3">
            <a:extLst>
              <a:ext uri="{FF2B5EF4-FFF2-40B4-BE49-F238E27FC236}">
                <a16:creationId xmlns:a16="http://schemas.microsoft.com/office/drawing/2014/main" id="{57051AAF-6249-4F73-8776-E5F115F07B50}"/>
              </a:ext>
            </a:extLst>
          </p:cNvPr>
          <p:cNvSpPr>
            <a:spLocks noGrp="1"/>
          </p:cNvSpPr>
          <p:nvPr>
            <p:ph type="body" sz="quarter" idx="14" hasCustomPrompt="1"/>
          </p:nvPr>
        </p:nvSpPr>
        <p:spPr>
          <a:xfrm>
            <a:off x="457200" y="4125221"/>
            <a:ext cx="4765675" cy="589995"/>
          </a:xfrm>
        </p:spPr>
        <p:txBody>
          <a:bodyPr/>
          <a:lstStyle/>
          <a:p>
            <a:pPr lvl="0"/>
            <a:r>
              <a:rPr lang="en-US"/>
              <a:t>Project Number</a:t>
            </a:r>
          </a:p>
        </p:txBody>
      </p:sp>
      <p:sp>
        <p:nvSpPr>
          <p:cNvPr id="9" name="Text Placeholder 8">
            <a:extLst>
              <a:ext uri="{FF2B5EF4-FFF2-40B4-BE49-F238E27FC236}">
                <a16:creationId xmlns:a16="http://schemas.microsoft.com/office/drawing/2014/main" id="{E81EB0F6-AF25-4D65-BA70-6616444B8134}"/>
              </a:ext>
            </a:extLst>
          </p:cNvPr>
          <p:cNvSpPr>
            <a:spLocks noGrp="1"/>
          </p:cNvSpPr>
          <p:nvPr>
            <p:ph type="body" sz="quarter" idx="15" hasCustomPrompt="1"/>
          </p:nvPr>
        </p:nvSpPr>
        <p:spPr>
          <a:xfrm>
            <a:off x="457199" y="4736054"/>
            <a:ext cx="4765675" cy="590550"/>
          </a:xfrm>
        </p:spPr>
        <p:txBody>
          <a:bodyPr/>
          <a:lstStyle/>
          <a:p>
            <a:pPr lvl="0"/>
            <a:r>
              <a:rPr lang="en-US"/>
              <a:t>Disclaimer text</a:t>
            </a:r>
          </a:p>
        </p:txBody>
      </p:sp>
      <p:sp>
        <p:nvSpPr>
          <p:cNvPr id="11" name="Text Placeholder 10">
            <a:extLst>
              <a:ext uri="{FF2B5EF4-FFF2-40B4-BE49-F238E27FC236}">
                <a16:creationId xmlns:a16="http://schemas.microsoft.com/office/drawing/2014/main" id="{C3442EE8-2D01-457F-96E2-EB3DA9BD68CB}"/>
              </a:ext>
            </a:extLst>
          </p:cNvPr>
          <p:cNvSpPr>
            <a:spLocks noGrp="1"/>
          </p:cNvSpPr>
          <p:nvPr>
            <p:ph type="body" sz="quarter" idx="16" hasCustomPrompt="1"/>
          </p:nvPr>
        </p:nvSpPr>
        <p:spPr>
          <a:xfrm>
            <a:off x="457200" y="5331437"/>
            <a:ext cx="4765675" cy="611187"/>
          </a:xfrm>
        </p:spPr>
        <p:txBody>
          <a:bodyPr/>
          <a:lstStyle/>
          <a:p>
            <a:pPr lvl="1"/>
            <a:r>
              <a:rPr lang="en-US"/>
              <a:t>Additional text</a:t>
            </a:r>
          </a:p>
        </p:txBody>
      </p:sp>
    </p:spTree>
    <p:extLst>
      <p:ext uri="{BB962C8B-B14F-4D97-AF65-F5344CB8AC3E}">
        <p14:creationId xmlns:p14="http://schemas.microsoft.com/office/powerpoint/2010/main" val="3796007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05B9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728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3701" y="2252663"/>
            <a:ext cx="11597217" cy="1638300"/>
          </a:xfrm>
        </p:spPr>
        <p:txBody>
          <a:bodyPr/>
          <a:lstStyle>
            <a:lvl1pPr>
              <a:lnSpc>
                <a:spcPct val="80000"/>
              </a:lnSpc>
              <a:defRPr sz="6400" baseline="0"/>
            </a:lvl1pPr>
          </a:lstStyle>
          <a:p>
            <a:r>
              <a:rPr lang="en-US"/>
              <a:t>Click to edit Master title style</a:t>
            </a:r>
          </a:p>
        </p:txBody>
      </p:sp>
      <p:sp>
        <p:nvSpPr>
          <p:cNvPr id="3075" name="Rectangle 3"/>
          <p:cNvSpPr>
            <a:spLocks noGrp="1" noChangeArrowheads="1"/>
          </p:cNvSpPr>
          <p:nvPr>
            <p:ph type="subTitle" idx="1"/>
          </p:nvPr>
        </p:nvSpPr>
        <p:spPr>
          <a:xfrm>
            <a:off x="450851" y="3875088"/>
            <a:ext cx="6096000" cy="468312"/>
          </a:xfrm>
        </p:spPr>
        <p:txBody>
          <a:bodyPr/>
          <a:lstStyle>
            <a:lvl1pPr>
              <a:spcBef>
                <a:spcPts val="0"/>
              </a:spcBef>
              <a:defRPr sz="1200" cap="all" baseline="0"/>
            </a:lvl1pPr>
          </a:lstStyle>
          <a:p>
            <a:r>
              <a:rPr lang="en-US"/>
              <a:t>Click to edit Master subtitle style</a:t>
            </a:r>
          </a:p>
        </p:txBody>
      </p:sp>
      <p:sp>
        <p:nvSpPr>
          <p:cNvPr id="12" name="Text Placeholder 13"/>
          <p:cNvSpPr>
            <a:spLocks noGrp="1"/>
          </p:cNvSpPr>
          <p:nvPr>
            <p:ph type="body" sz="quarter" idx="14" hasCustomPrompt="1"/>
          </p:nvPr>
        </p:nvSpPr>
        <p:spPr>
          <a:xfrm>
            <a:off x="475489" y="4325112"/>
            <a:ext cx="2535767"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a:p>
        </p:txBody>
      </p:sp>
      <p:pic>
        <p:nvPicPr>
          <p:cNvPr id="2" name="Picture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31517" y="466725"/>
            <a:ext cx="1832784" cy="105156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3857" y="1069849"/>
            <a:ext cx="2256215" cy="460005"/>
          </a:xfrm>
          <a:prstGeom prst="rect">
            <a:avLst/>
          </a:prstGeom>
        </p:spPr>
      </p:pic>
    </p:spTree>
    <p:extLst>
      <p:ext uri="{BB962C8B-B14F-4D97-AF65-F5344CB8AC3E}">
        <p14:creationId xmlns:p14="http://schemas.microsoft.com/office/powerpoint/2010/main" val="2104198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4B9E8922-1B02-4664-8634-9032BCE98C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51390" y="6007310"/>
            <a:ext cx="1948019" cy="743519"/>
          </a:xfrm>
          <a:prstGeom prst="rect">
            <a:avLst/>
          </a:prstGeom>
        </p:spPr>
      </p:pic>
    </p:spTree>
    <p:extLst>
      <p:ext uri="{BB962C8B-B14F-4D97-AF65-F5344CB8AC3E}">
        <p14:creationId xmlns:p14="http://schemas.microsoft.com/office/powerpoint/2010/main" val="3670317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3316985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720" y="320040"/>
            <a:ext cx="11155680" cy="841248"/>
          </a:xfrm>
        </p:spPr>
        <p:txBody>
          <a:bodyPr/>
          <a:lstStyle>
            <a:lvl1pPr algn="l">
              <a:defRPr sz="2600" b="1" cap="all">
                <a:solidFill>
                  <a:schemeClr val="bg1"/>
                </a:solidFill>
              </a:defRPr>
            </a:lvl1pPr>
          </a:lstStyle>
          <a:p>
            <a:r>
              <a:rPr lang="en-US"/>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endParaRPr lang="en-US"/>
          </a:p>
        </p:txBody>
      </p:sp>
      <p:sp>
        <p:nvSpPr>
          <p:cNvPr id="6" name="Content Placeholder 2"/>
          <p:cNvSpPr>
            <a:spLocks noGrp="1"/>
          </p:cNvSpPr>
          <p:nvPr>
            <p:ph idx="1"/>
          </p:nvPr>
        </p:nvSpPr>
        <p:spPr>
          <a:xfrm>
            <a:off x="472018" y="1739900"/>
            <a:ext cx="11118849"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3188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144" y="374904"/>
            <a:ext cx="11643360" cy="1636776"/>
          </a:xfrm>
        </p:spPr>
        <p:txBody>
          <a:bodyPr/>
          <a:lstStyle>
            <a:lvl1pPr algn="l">
              <a:lnSpc>
                <a:spcPct val="80000"/>
              </a:lnSpc>
              <a:defRPr sz="6400" b="1" cap="all">
                <a:solidFill>
                  <a:schemeClr val="bg1"/>
                </a:solidFill>
              </a:defRPr>
            </a:lvl1pPr>
          </a:lstStyle>
          <a:p>
            <a:r>
              <a:rPr lang="en-US"/>
              <a:t>Click to edit Master title style</a:t>
            </a:r>
          </a:p>
        </p:txBody>
      </p:sp>
    </p:spTree>
    <p:extLst>
      <p:ext uri="{BB962C8B-B14F-4D97-AF65-F5344CB8AC3E}">
        <p14:creationId xmlns:p14="http://schemas.microsoft.com/office/powerpoint/2010/main" val="901777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0144" y="2756155"/>
            <a:ext cx="11643360" cy="949071"/>
          </a:xfrm>
        </p:spPr>
        <p:txBody>
          <a:bodyPr/>
          <a:lstStyle>
            <a:lvl1pPr algn="l">
              <a:lnSpc>
                <a:spcPct val="80000"/>
              </a:lnSpc>
              <a:defRPr sz="6400" b="1" cap="all">
                <a:solidFill>
                  <a:schemeClr val="bg1"/>
                </a:solidFill>
              </a:defRPr>
            </a:lvl1pPr>
          </a:lstStyle>
          <a:p>
            <a:r>
              <a:rPr lang="en-US"/>
              <a:t>THANK YOU</a:t>
            </a:r>
          </a:p>
        </p:txBody>
      </p:sp>
      <p:sp>
        <p:nvSpPr>
          <p:cNvPr id="5" name="Text Placeholder 4"/>
          <p:cNvSpPr>
            <a:spLocks noGrp="1"/>
          </p:cNvSpPr>
          <p:nvPr>
            <p:ph type="body" sz="quarter" idx="10" hasCustomPrompt="1"/>
          </p:nvPr>
        </p:nvSpPr>
        <p:spPr>
          <a:xfrm>
            <a:off x="368300" y="4467225"/>
            <a:ext cx="93980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Name</a:t>
            </a:r>
          </a:p>
          <a:p>
            <a:pPr lvl="0"/>
            <a:r>
              <a:rPr lang="en-US"/>
              <a:t>YMCA OF THE USA</a:t>
            </a:r>
          </a:p>
          <a:p>
            <a:pPr lvl="0"/>
            <a:r>
              <a:rPr lang="en-US"/>
              <a:t>800 872 9622</a:t>
            </a:r>
          </a:p>
          <a:p>
            <a:pPr lvl="0"/>
            <a:r>
              <a:rPr lang="en-US"/>
              <a:t>name.name@ymca.net</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39750" y="466344"/>
            <a:ext cx="1834783" cy="1051560"/>
          </a:xfrm>
          <a:prstGeom prst="rect">
            <a:avLst/>
          </a:prstGeom>
        </p:spPr>
      </p:pic>
    </p:spTree>
    <p:extLst>
      <p:ext uri="{BB962C8B-B14F-4D97-AF65-F5344CB8AC3E}">
        <p14:creationId xmlns:p14="http://schemas.microsoft.com/office/powerpoint/2010/main" val="325442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2018" y="1739900"/>
            <a:ext cx="5456767"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1984" y="1739900"/>
            <a:ext cx="5458883"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1971318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3506319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2325428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4051338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2752536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3798392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descr="Logo&#10;&#10;Description automatically generated">
            <a:extLst>
              <a:ext uri="{FF2B5EF4-FFF2-40B4-BE49-F238E27FC236}">
                <a16:creationId xmlns:a16="http://schemas.microsoft.com/office/drawing/2014/main" id="{8D8623AA-6757-4B94-97DA-C2E3257AE8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26664" y="5908372"/>
            <a:ext cx="2149497" cy="820419"/>
          </a:xfrm>
          <a:prstGeom prst="rect">
            <a:avLst/>
          </a:prstGeom>
        </p:spPr>
      </p:pic>
    </p:spTree>
    <p:extLst>
      <p:ext uri="{BB962C8B-B14F-4D97-AF65-F5344CB8AC3E}">
        <p14:creationId xmlns:p14="http://schemas.microsoft.com/office/powerpoint/2010/main" val="2764046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3218380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1" y="328614"/>
            <a:ext cx="2789767"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152" y="328614"/>
            <a:ext cx="8172449"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endParaRPr lang="en-US">
              <a:solidFill>
                <a:schemeClr val="tx2"/>
              </a:solidFill>
            </a:endParaRPr>
          </a:p>
        </p:txBody>
      </p:sp>
    </p:spTree>
    <p:extLst>
      <p:ext uri="{BB962C8B-B14F-4D97-AF65-F5344CB8AC3E}">
        <p14:creationId xmlns:p14="http://schemas.microsoft.com/office/powerpoint/2010/main" val="599502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3701" y="2252663"/>
            <a:ext cx="11597217" cy="1638300"/>
          </a:xfrm>
        </p:spPr>
        <p:txBody>
          <a:bodyPr/>
          <a:lstStyle>
            <a:lvl1pPr>
              <a:lnSpc>
                <a:spcPct val="80000"/>
              </a:lnSpc>
              <a:defRPr sz="6400" baseline="0"/>
            </a:lvl1pPr>
          </a:lstStyle>
          <a:p>
            <a:r>
              <a:rPr lang="en-US"/>
              <a:t>Click to edit Master title style</a:t>
            </a:r>
          </a:p>
        </p:txBody>
      </p:sp>
      <p:sp>
        <p:nvSpPr>
          <p:cNvPr id="3075" name="Rectangle 3"/>
          <p:cNvSpPr>
            <a:spLocks noGrp="1" noChangeArrowheads="1"/>
          </p:cNvSpPr>
          <p:nvPr>
            <p:ph type="subTitle" idx="1"/>
          </p:nvPr>
        </p:nvSpPr>
        <p:spPr>
          <a:xfrm>
            <a:off x="450851" y="3875088"/>
            <a:ext cx="6096000" cy="468312"/>
          </a:xfrm>
        </p:spPr>
        <p:txBody>
          <a:bodyPr/>
          <a:lstStyle>
            <a:lvl1pPr>
              <a:spcBef>
                <a:spcPts val="0"/>
              </a:spcBef>
              <a:defRPr sz="1200" cap="all" baseline="0"/>
            </a:lvl1pPr>
          </a:lstStyle>
          <a:p>
            <a:r>
              <a:rPr lang="en-US"/>
              <a:t>Click to edit Master subtitle style</a:t>
            </a:r>
          </a:p>
        </p:txBody>
      </p:sp>
      <p:sp>
        <p:nvSpPr>
          <p:cNvPr id="12" name="Text Placeholder 13"/>
          <p:cNvSpPr>
            <a:spLocks noGrp="1"/>
          </p:cNvSpPr>
          <p:nvPr>
            <p:ph type="body" sz="quarter" idx="14" hasCustomPrompt="1"/>
          </p:nvPr>
        </p:nvSpPr>
        <p:spPr>
          <a:xfrm>
            <a:off x="475489" y="4325112"/>
            <a:ext cx="2535767"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31517" y="466725"/>
            <a:ext cx="1832784"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3857" y="1069849"/>
            <a:ext cx="2256215" cy="460005"/>
          </a:xfrm>
          <a:prstGeom prst="rect">
            <a:avLst/>
          </a:prstGeom>
        </p:spPr>
      </p:pic>
    </p:spTree>
    <p:extLst>
      <p:ext uri="{BB962C8B-B14F-4D97-AF65-F5344CB8AC3E}">
        <p14:creationId xmlns:p14="http://schemas.microsoft.com/office/powerpoint/2010/main" val="802482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3701" y="2252663"/>
            <a:ext cx="11597217" cy="1638300"/>
          </a:xfrm>
        </p:spPr>
        <p:txBody>
          <a:bodyPr/>
          <a:lstStyle>
            <a:lvl1pPr>
              <a:lnSpc>
                <a:spcPct val="80000"/>
              </a:lnSpc>
              <a:defRPr sz="6400" baseline="0"/>
            </a:lvl1pPr>
          </a:lstStyle>
          <a:p>
            <a:r>
              <a:rPr lang="en-US"/>
              <a:t>Click to edit Master title style</a:t>
            </a:r>
          </a:p>
        </p:txBody>
      </p:sp>
      <p:sp>
        <p:nvSpPr>
          <p:cNvPr id="3075" name="Rectangle 3"/>
          <p:cNvSpPr>
            <a:spLocks noGrp="1" noChangeArrowheads="1"/>
          </p:cNvSpPr>
          <p:nvPr>
            <p:ph type="subTitle" idx="1"/>
          </p:nvPr>
        </p:nvSpPr>
        <p:spPr>
          <a:xfrm>
            <a:off x="450851" y="3875088"/>
            <a:ext cx="6096000" cy="468312"/>
          </a:xfrm>
        </p:spPr>
        <p:txBody>
          <a:bodyPr/>
          <a:lstStyle>
            <a:lvl1pPr>
              <a:spcBef>
                <a:spcPts val="0"/>
              </a:spcBef>
              <a:defRPr sz="1200" cap="all" baseline="0"/>
            </a:lvl1pPr>
          </a:lstStyle>
          <a:p>
            <a:r>
              <a:rPr lang="en-US"/>
              <a:t>Click to edit Master subtitle style</a:t>
            </a:r>
          </a:p>
        </p:txBody>
      </p:sp>
      <p:sp>
        <p:nvSpPr>
          <p:cNvPr id="12" name="Text Placeholder 13"/>
          <p:cNvSpPr>
            <a:spLocks noGrp="1"/>
          </p:cNvSpPr>
          <p:nvPr>
            <p:ph type="body" sz="quarter" idx="14" hasCustomPrompt="1"/>
          </p:nvPr>
        </p:nvSpPr>
        <p:spPr>
          <a:xfrm>
            <a:off x="475489" y="4325112"/>
            <a:ext cx="2535767"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31517" y="466725"/>
            <a:ext cx="1832784"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3857" y="1069849"/>
            <a:ext cx="2256215" cy="460005"/>
          </a:xfrm>
          <a:prstGeom prst="rect">
            <a:avLst/>
          </a:prstGeom>
        </p:spPr>
      </p:pic>
    </p:spTree>
    <p:extLst>
      <p:ext uri="{BB962C8B-B14F-4D97-AF65-F5344CB8AC3E}">
        <p14:creationId xmlns:p14="http://schemas.microsoft.com/office/powerpoint/2010/main" val="392237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3701" y="2252663"/>
            <a:ext cx="11597217" cy="1638300"/>
          </a:xfrm>
        </p:spPr>
        <p:txBody>
          <a:bodyPr/>
          <a:lstStyle>
            <a:lvl1pPr>
              <a:lnSpc>
                <a:spcPct val="80000"/>
              </a:lnSpc>
              <a:defRPr sz="6400" baseline="0"/>
            </a:lvl1pPr>
          </a:lstStyle>
          <a:p>
            <a:r>
              <a:rPr lang="en-US"/>
              <a:t>Click to edit Master title style</a:t>
            </a:r>
          </a:p>
        </p:txBody>
      </p:sp>
      <p:sp>
        <p:nvSpPr>
          <p:cNvPr id="3075" name="Rectangle 3"/>
          <p:cNvSpPr>
            <a:spLocks noGrp="1" noChangeArrowheads="1"/>
          </p:cNvSpPr>
          <p:nvPr>
            <p:ph type="subTitle" idx="1"/>
          </p:nvPr>
        </p:nvSpPr>
        <p:spPr>
          <a:xfrm>
            <a:off x="450851" y="3875088"/>
            <a:ext cx="6096000" cy="468312"/>
          </a:xfrm>
        </p:spPr>
        <p:txBody>
          <a:bodyPr/>
          <a:lstStyle>
            <a:lvl1pPr>
              <a:spcBef>
                <a:spcPts val="0"/>
              </a:spcBef>
              <a:defRPr sz="1200" cap="all" baseline="0"/>
            </a:lvl1pPr>
          </a:lstStyle>
          <a:p>
            <a:r>
              <a:rPr lang="en-US"/>
              <a:t>Click to edit Master subtitle style</a:t>
            </a:r>
          </a:p>
        </p:txBody>
      </p:sp>
      <p:sp>
        <p:nvSpPr>
          <p:cNvPr id="12" name="Text Placeholder 13"/>
          <p:cNvSpPr>
            <a:spLocks noGrp="1"/>
          </p:cNvSpPr>
          <p:nvPr>
            <p:ph type="body" sz="quarter" idx="14" hasCustomPrompt="1"/>
          </p:nvPr>
        </p:nvSpPr>
        <p:spPr>
          <a:xfrm>
            <a:off x="475489" y="4325112"/>
            <a:ext cx="2535767" cy="552450"/>
          </a:xfrm>
        </p:spPr>
        <p:txBody>
          <a:bodyPr/>
          <a:lstStyle>
            <a:lvl1pPr>
              <a:defRPr sz="1200">
                <a:solidFill>
                  <a:schemeClr val="tx2"/>
                </a:solidFill>
              </a:defRPr>
            </a:lvl1pPr>
          </a:lstStyle>
          <a:p>
            <a:pPr lvl="0"/>
            <a:fld id="{4C901293-34E9-4F76-8219-85CDC3C85D63}" type="datetime4">
              <a:rPr lang="en-US" smtClean="0"/>
              <a:pPr lvl="0"/>
              <a:t>September 4, 2013</a:t>
            </a:fld>
            <a:endParaRPr lang="en-US"/>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31517" y="466725"/>
            <a:ext cx="1832784"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3857" y="1069849"/>
            <a:ext cx="2256215" cy="460005"/>
          </a:xfrm>
          <a:prstGeom prst="rect">
            <a:avLst/>
          </a:prstGeom>
        </p:spPr>
      </p:pic>
    </p:spTree>
    <p:extLst>
      <p:ext uri="{BB962C8B-B14F-4D97-AF65-F5344CB8AC3E}">
        <p14:creationId xmlns:p14="http://schemas.microsoft.com/office/powerpoint/2010/main" val="505332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0C94-ED60-6E73-E27E-CB0499F55C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60598-C83D-8F5E-3630-8D9F9BCA8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320B36F2-27C9-2655-9834-332858911130}"/>
              </a:ext>
            </a:extLst>
          </p:cNvPr>
          <p:cNvSpPr>
            <a:spLocks noGrp="1"/>
          </p:cNvSpPr>
          <p:nvPr>
            <p:ph type="sldNum" sz="quarter" idx="10"/>
          </p:nvPr>
        </p:nvSpPr>
        <p:spPr/>
        <p:txBody>
          <a:bodyPr/>
          <a:lstStyle/>
          <a:p>
            <a:pPr>
              <a:defRPr/>
            </a:pPr>
            <a:fld id="{00698937-BEDD-4EFF-AC3E-111CFE5685E0}" type="slidenum">
              <a:rPr lang="en-US" smtClean="0"/>
              <a:pPr>
                <a:defRPr/>
              </a:pPr>
              <a:t>‹#›</a:t>
            </a:fld>
            <a:endParaRPr lang="en-US"/>
          </a:p>
        </p:txBody>
      </p:sp>
      <p:sp>
        <p:nvSpPr>
          <p:cNvPr id="5" name="Footer Placeholder 4">
            <a:extLst>
              <a:ext uri="{FF2B5EF4-FFF2-40B4-BE49-F238E27FC236}">
                <a16:creationId xmlns:a16="http://schemas.microsoft.com/office/drawing/2014/main" id="{7D1A55D6-80A5-EE54-F177-BAF31D2D261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48214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71469"/>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B083F258-9A5E-45F5-9BAD-0F5EE54C94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39350" y="5882771"/>
            <a:ext cx="1981200" cy="74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9863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0CE569-404C-467F-A9CF-480367AE6513}"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FCAD1B-66C8-364C-9D0F-9EC7B21EB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33426" y="5764776"/>
            <a:ext cx="2570448" cy="1093224"/>
          </a:xfrm>
          <a:prstGeom prst="rect">
            <a:avLst/>
          </a:prstGeom>
        </p:spPr>
      </p:pic>
    </p:spTree>
    <p:extLst>
      <p:ext uri="{BB962C8B-B14F-4D97-AF65-F5344CB8AC3E}">
        <p14:creationId xmlns:p14="http://schemas.microsoft.com/office/powerpoint/2010/main" val="729057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751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0CE569-404C-467F-A9CF-480367AE6513}"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43103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 Column_Layout_NoSub_White">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380CBBA-3EF4-4668-9AA6-8569ED9AD7AE}"/>
              </a:ext>
            </a:extLst>
          </p:cNvPr>
          <p:cNvSpPr>
            <a:spLocks noGrp="1"/>
          </p:cNvSpPr>
          <p:nvPr>
            <p:ph type="title" hasCustomPrompt="1"/>
          </p:nvPr>
        </p:nvSpPr>
        <p:spPr>
          <a:xfrm>
            <a:off x="457200" y="381000"/>
            <a:ext cx="11277600" cy="693337"/>
          </a:xfrm>
        </p:spPr>
        <p:txBody>
          <a:bodyPr anchor="ctr">
            <a:noAutofit/>
          </a:bodyPr>
          <a:lstStyle>
            <a:lvl1pPr algn="ctr">
              <a:defRPr sz="3200">
                <a:solidFill>
                  <a:schemeClr val="tx1"/>
                </a:solidFill>
              </a:defRPr>
            </a:lvl1pPr>
          </a:lstStyle>
          <a:p>
            <a:r>
              <a:rPr lang="en-US"/>
              <a:t>Slide Title, Arial 32 pt.</a:t>
            </a:r>
          </a:p>
        </p:txBody>
      </p:sp>
      <p:sp>
        <p:nvSpPr>
          <p:cNvPr id="7" name="Slide Number Placeholder 1">
            <a:extLst>
              <a:ext uri="{FF2B5EF4-FFF2-40B4-BE49-F238E27FC236}">
                <a16:creationId xmlns:a16="http://schemas.microsoft.com/office/drawing/2014/main" id="{D0404B88-B4A4-43C4-9866-B921F41B79AD}"/>
              </a:ext>
            </a:extLst>
          </p:cNvPr>
          <p:cNvSpPr txBox="1">
            <a:spLocks/>
          </p:cNvSpPr>
          <p:nvPr userDrawn="1"/>
        </p:nvSpPr>
        <p:spPr>
          <a:xfrm>
            <a:off x="10934700" y="6487280"/>
            <a:ext cx="800100" cy="251853"/>
          </a:xfrm>
          <a:prstGeom prst="rect">
            <a:avLst/>
          </a:prstGeom>
        </p:spPr>
        <p:txBody>
          <a:bodyPr vert="horz" lIns="0" tIns="45720" rIns="0" bIns="45720" rtlCol="0" anchor="ctr"/>
          <a:lstStyle>
            <a:defPPr>
              <a:defRPr lang="en-US"/>
            </a:defPPr>
            <a:lvl1pPr marL="0" algn="r" defTabSz="914400" rtl="0" eaLnBrk="1" latinLnBrk="0" hangingPunct="1">
              <a:defRPr lang="en-US"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2F552B-1952-B44E-8CAB-5705F0ACD2E2}" type="slidenum">
              <a:rPr lang="uk-UA" smtClean="0"/>
              <a:pPr/>
              <a:t>‹#›</a:t>
            </a:fld>
            <a:endParaRPr lang="uk-UA"/>
          </a:p>
        </p:txBody>
      </p:sp>
      <p:sp>
        <p:nvSpPr>
          <p:cNvPr id="8" name="Text Placeholder 19">
            <a:extLst>
              <a:ext uri="{FF2B5EF4-FFF2-40B4-BE49-F238E27FC236}">
                <a16:creationId xmlns:a16="http://schemas.microsoft.com/office/drawing/2014/main" id="{4E792A5B-6B33-4B24-A77A-BF8DF58DE6C0}"/>
              </a:ext>
            </a:extLst>
          </p:cNvPr>
          <p:cNvSpPr>
            <a:spLocks noGrp="1"/>
          </p:cNvSpPr>
          <p:nvPr>
            <p:ph type="body" sz="quarter" idx="21" hasCustomPrompt="1"/>
          </p:nvPr>
        </p:nvSpPr>
        <p:spPr>
          <a:xfrm>
            <a:off x="944527" y="1408670"/>
            <a:ext cx="4572000" cy="4839730"/>
          </a:xfrm>
        </p:spPr>
        <p:txBody>
          <a:bodyPr/>
          <a:lstStyle>
            <a:lvl1pPr>
              <a:defRPr b="0"/>
            </a:lvl1pPr>
            <a:lvl2pPr marL="352425" indent="-234950">
              <a:buFont typeface="Arial" panose="020B0604020202020204" pitchFamily="34" charset="0"/>
              <a:buChar char="•"/>
              <a:defRPr/>
            </a:lvl2pPr>
            <a:lvl3pPr marL="457200" indent="-222250">
              <a:buFont typeface="Arial" panose="020B0604020202020204" pitchFamily="34" charset="0"/>
              <a:buChar char="‒"/>
              <a:defRPr sz="2000"/>
            </a:lvl3pPr>
          </a:lstStyle>
          <a:p>
            <a:pPr marL="117475" lvl="1" indent="0">
              <a:buNone/>
            </a:pPr>
            <a:r>
              <a:rPr lang="en-US"/>
              <a:t>Arial 24 PT. </a:t>
            </a:r>
            <a:r>
              <a:rPr lang="en-US" err="1"/>
              <a:t>aenean</a:t>
            </a:r>
            <a:r>
              <a:rPr lang="en-US"/>
              <a:t> pharetra magna ac </a:t>
            </a:r>
            <a:r>
              <a:rPr lang="en-US" err="1"/>
              <a:t>placerat</a:t>
            </a:r>
            <a:r>
              <a:rPr lang="en-US"/>
              <a:t> vestibulum </a:t>
            </a:r>
            <a:r>
              <a:rPr lang="en-US" err="1"/>
              <a:t>lectus</a:t>
            </a:r>
            <a:r>
              <a:rPr lang="en-US"/>
              <a:t>. In </a:t>
            </a:r>
            <a:r>
              <a:rPr lang="en-US" err="1"/>
              <a:t>eu</a:t>
            </a:r>
            <a:r>
              <a:rPr lang="en-US"/>
              <a:t> mi </a:t>
            </a:r>
            <a:r>
              <a:rPr lang="en-US" err="1"/>
              <a:t>bibendum</a:t>
            </a:r>
            <a:r>
              <a:rPr lang="en-US"/>
              <a:t> </a:t>
            </a:r>
            <a:r>
              <a:rPr lang="en-US" err="1"/>
              <a:t>neque</a:t>
            </a:r>
            <a:r>
              <a:rPr lang="en-US"/>
              <a:t> </a:t>
            </a:r>
            <a:r>
              <a:rPr lang="en-US" err="1"/>
              <a:t>egestas</a:t>
            </a:r>
            <a:r>
              <a:rPr lang="en-US"/>
              <a:t> </a:t>
            </a:r>
            <a:r>
              <a:rPr lang="en-US" err="1"/>
              <a:t>congue</a:t>
            </a:r>
            <a:r>
              <a:rPr lang="en-US"/>
              <a:t> dolor. </a:t>
            </a:r>
          </a:p>
          <a:p>
            <a:pPr marL="117475" lvl="1" indent="0">
              <a:buNone/>
            </a:pPr>
            <a:r>
              <a:rPr lang="en-US" err="1"/>
              <a:t>Ullamcorper</a:t>
            </a:r>
            <a:r>
              <a:rPr lang="en-US"/>
              <a:t> </a:t>
            </a:r>
            <a:r>
              <a:rPr lang="en-US" err="1"/>
              <a:t>velit</a:t>
            </a:r>
            <a:r>
              <a:rPr lang="en-US"/>
              <a:t> sed </a:t>
            </a:r>
            <a:r>
              <a:rPr lang="en-US" err="1"/>
              <a:t>ullamcorper</a:t>
            </a:r>
            <a:r>
              <a:rPr lang="en-US"/>
              <a:t> </a:t>
            </a:r>
            <a:r>
              <a:rPr lang="en-US" err="1"/>
              <a:t>morbi</a:t>
            </a:r>
            <a:r>
              <a:rPr lang="en-US"/>
              <a:t>. Nunc sed </a:t>
            </a:r>
            <a:r>
              <a:rPr lang="en-US" err="1"/>
              <a:t>augue</a:t>
            </a:r>
            <a:r>
              <a:rPr lang="en-US"/>
              <a:t> </a:t>
            </a:r>
            <a:r>
              <a:rPr lang="en-US" err="1"/>
              <a:t>lacus</a:t>
            </a:r>
            <a:r>
              <a:rPr lang="en-US"/>
              <a:t> </a:t>
            </a:r>
            <a:r>
              <a:rPr lang="en-US" err="1"/>
              <a:t>viverra</a:t>
            </a:r>
            <a:r>
              <a:rPr lang="en-US"/>
              <a:t> </a:t>
            </a:r>
            <a:r>
              <a:rPr lang="en-US" err="1"/>
              <a:t>euismod</a:t>
            </a:r>
            <a:r>
              <a:rPr lang="en-US"/>
              <a:t> </a:t>
            </a:r>
            <a:r>
              <a:rPr lang="en-US" err="1"/>
              <a:t>tincidunt</a:t>
            </a:r>
            <a:r>
              <a:rPr lang="en-US"/>
              <a:t>. </a:t>
            </a:r>
          </a:p>
        </p:txBody>
      </p:sp>
      <p:sp>
        <p:nvSpPr>
          <p:cNvPr id="9" name="Text Placeholder 19">
            <a:extLst>
              <a:ext uri="{FF2B5EF4-FFF2-40B4-BE49-F238E27FC236}">
                <a16:creationId xmlns:a16="http://schemas.microsoft.com/office/drawing/2014/main" id="{E1CA2C1B-2188-4AFE-B77C-7EBDBA08E2E7}"/>
              </a:ext>
            </a:extLst>
          </p:cNvPr>
          <p:cNvSpPr>
            <a:spLocks noGrp="1"/>
          </p:cNvSpPr>
          <p:nvPr>
            <p:ph type="body" sz="quarter" idx="22" hasCustomPrompt="1"/>
          </p:nvPr>
        </p:nvSpPr>
        <p:spPr>
          <a:xfrm>
            <a:off x="6688972" y="1408670"/>
            <a:ext cx="4572000" cy="4839730"/>
          </a:xfrm>
        </p:spPr>
        <p:txBody>
          <a:bodyPr/>
          <a:lstStyle>
            <a:lvl1pPr>
              <a:defRPr b="0"/>
            </a:lvl1pPr>
            <a:lvl2pPr marL="352425" indent="-234950">
              <a:buFont typeface="Arial" panose="020B0604020202020204" pitchFamily="34" charset="0"/>
              <a:buChar char="•"/>
              <a:defRPr/>
            </a:lvl2pPr>
            <a:lvl3pPr marL="457200" indent="-222250">
              <a:buFont typeface="Arial" panose="020B0604020202020204" pitchFamily="34" charset="0"/>
              <a:buChar char="‒"/>
              <a:defRPr sz="2000"/>
            </a:lvl3pPr>
          </a:lstStyle>
          <a:p>
            <a:pPr marL="117475" lvl="1" indent="0">
              <a:buNone/>
            </a:pPr>
            <a:r>
              <a:rPr lang="en-US"/>
              <a:t>Arial 24 PT. </a:t>
            </a:r>
            <a:r>
              <a:rPr lang="en-US" err="1"/>
              <a:t>aenean</a:t>
            </a:r>
            <a:r>
              <a:rPr lang="en-US"/>
              <a:t> pharetra magna ac </a:t>
            </a:r>
            <a:r>
              <a:rPr lang="en-US" err="1"/>
              <a:t>placerat</a:t>
            </a:r>
            <a:r>
              <a:rPr lang="en-US"/>
              <a:t> vestibulum </a:t>
            </a:r>
            <a:r>
              <a:rPr lang="en-US" err="1"/>
              <a:t>lectus</a:t>
            </a:r>
            <a:r>
              <a:rPr lang="en-US"/>
              <a:t>. In </a:t>
            </a:r>
            <a:r>
              <a:rPr lang="en-US" err="1"/>
              <a:t>eu</a:t>
            </a:r>
            <a:r>
              <a:rPr lang="en-US"/>
              <a:t> mi </a:t>
            </a:r>
            <a:r>
              <a:rPr lang="en-US" err="1"/>
              <a:t>bibendum</a:t>
            </a:r>
            <a:r>
              <a:rPr lang="en-US"/>
              <a:t> </a:t>
            </a:r>
            <a:r>
              <a:rPr lang="en-US" err="1"/>
              <a:t>neque</a:t>
            </a:r>
            <a:r>
              <a:rPr lang="en-US"/>
              <a:t> </a:t>
            </a:r>
            <a:r>
              <a:rPr lang="en-US" err="1"/>
              <a:t>egestas</a:t>
            </a:r>
            <a:r>
              <a:rPr lang="en-US"/>
              <a:t> </a:t>
            </a:r>
            <a:r>
              <a:rPr lang="en-US" err="1"/>
              <a:t>congue</a:t>
            </a:r>
            <a:r>
              <a:rPr lang="en-US"/>
              <a:t> dolor. </a:t>
            </a:r>
          </a:p>
          <a:p>
            <a:pPr marL="117475" lvl="1" indent="0">
              <a:buNone/>
            </a:pPr>
            <a:r>
              <a:rPr lang="en-US" err="1"/>
              <a:t>Ullamcorper</a:t>
            </a:r>
            <a:r>
              <a:rPr lang="en-US"/>
              <a:t> </a:t>
            </a:r>
            <a:r>
              <a:rPr lang="en-US" err="1"/>
              <a:t>velit</a:t>
            </a:r>
            <a:r>
              <a:rPr lang="en-US"/>
              <a:t> sed </a:t>
            </a:r>
            <a:r>
              <a:rPr lang="en-US" err="1"/>
              <a:t>ullamcorper</a:t>
            </a:r>
            <a:r>
              <a:rPr lang="en-US"/>
              <a:t> </a:t>
            </a:r>
            <a:r>
              <a:rPr lang="en-US" err="1"/>
              <a:t>morbi</a:t>
            </a:r>
            <a:r>
              <a:rPr lang="en-US"/>
              <a:t>. Nunc sed </a:t>
            </a:r>
            <a:r>
              <a:rPr lang="en-US" err="1"/>
              <a:t>augue</a:t>
            </a:r>
            <a:r>
              <a:rPr lang="en-US"/>
              <a:t> </a:t>
            </a:r>
            <a:r>
              <a:rPr lang="en-US" err="1"/>
              <a:t>lacus</a:t>
            </a:r>
            <a:r>
              <a:rPr lang="en-US"/>
              <a:t> </a:t>
            </a:r>
            <a:r>
              <a:rPr lang="en-US" err="1"/>
              <a:t>viverra</a:t>
            </a:r>
            <a:r>
              <a:rPr lang="en-US"/>
              <a:t> </a:t>
            </a:r>
            <a:r>
              <a:rPr lang="en-US" err="1"/>
              <a:t>euismod</a:t>
            </a:r>
            <a:r>
              <a:rPr lang="en-US"/>
              <a:t> </a:t>
            </a:r>
            <a:r>
              <a:rPr lang="en-US" err="1"/>
              <a:t>tincidunt</a:t>
            </a:r>
            <a:r>
              <a:rPr lang="en-US"/>
              <a:t>. </a:t>
            </a:r>
          </a:p>
        </p:txBody>
      </p:sp>
      <p:pic>
        <p:nvPicPr>
          <p:cNvPr id="11" name="Graphic 10">
            <a:extLst>
              <a:ext uri="{FF2B5EF4-FFF2-40B4-BE49-F238E27FC236}">
                <a16:creationId xmlns:a16="http://schemas.microsoft.com/office/drawing/2014/main" id="{0B648621-07E4-4934-80D2-93DB9B62175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29604978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0CE569-404C-467F-A9CF-480367AE6513}"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4014326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0CE569-404C-467F-A9CF-480367AE6513}"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1918280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0CE569-404C-467F-A9CF-480367AE6513}"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4213680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CE569-404C-467F-A9CF-480367AE6513}"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3764106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CE569-404C-467F-A9CF-480367AE6513}"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2076942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CE569-404C-467F-A9CF-480367AE6513}"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23560967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CE569-404C-467F-A9CF-480367AE6513}"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33016721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CE569-404C-467F-A9CF-480367AE6513}"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466290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206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71469"/>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0" name="Picture 9" descr="Logo&#10;&#10;Description automatically generated">
            <a:extLst>
              <a:ext uri="{FF2B5EF4-FFF2-40B4-BE49-F238E27FC236}">
                <a16:creationId xmlns:a16="http://schemas.microsoft.com/office/drawing/2014/main" id="{D7DBF655-CC74-492A-AA58-588DE4A410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41" y="46038"/>
            <a:ext cx="2619613" cy="999852"/>
          </a:xfrm>
          <a:prstGeom prst="rect">
            <a:avLst/>
          </a:prstGeom>
        </p:spPr>
      </p:pic>
    </p:spTree>
    <p:extLst>
      <p:ext uri="{BB962C8B-B14F-4D97-AF65-F5344CB8AC3E}">
        <p14:creationId xmlns:p14="http://schemas.microsoft.com/office/powerpoint/2010/main" val="4224096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8133"/>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CE569-404C-467F-A9CF-480367AE6513}"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C8488D2E-A180-4F16-823D-5DB690A32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2909" y="5751498"/>
            <a:ext cx="2569091" cy="972004"/>
          </a:xfrm>
          <a:prstGeom prst="rect">
            <a:avLst/>
          </a:prstGeom>
        </p:spPr>
      </p:pic>
      <p:sp>
        <p:nvSpPr>
          <p:cNvPr id="2" name="Title 1"/>
          <p:cNvSpPr>
            <a:spLocks noGrp="1"/>
          </p:cNvSpPr>
          <p:nvPr>
            <p:ph type="title"/>
          </p:nvPr>
        </p:nvSpPr>
        <p:spPr>
          <a:xfrm>
            <a:off x="838200" y="-2027"/>
            <a:ext cx="10515600" cy="1160473"/>
          </a:xfrm>
        </p:spPr>
        <p:txBody>
          <a:bodyPr/>
          <a:lstStyle>
            <a:lvl1pPr>
              <a:defRPr b="1" i="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4133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lay Name delete when done">
    <p:bg>
      <p:bgPr>
        <a:solidFill>
          <a:srgbClr val="005B9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825702-2AB8-4622-9253-2D45F7040E36}"/>
              </a:ext>
            </a:extLst>
          </p:cNvPr>
          <p:cNvSpPr txBox="1"/>
          <p:nvPr userDrawn="1"/>
        </p:nvSpPr>
        <p:spPr>
          <a:xfrm>
            <a:off x="2856972" y="2148579"/>
            <a:ext cx="6478055" cy="2308324"/>
          </a:xfrm>
          <a:prstGeom prst="rect">
            <a:avLst/>
          </a:prstGeom>
          <a:ln>
            <a:noFill/>
          </a:ln>
        </p:spPr>
        <p:txBody>
          <a:bodyPr vert="horz" wrap="none" lIns="91440" tIns="45720" rIns="91440" bIns="45720" rtlCol="0">
            <a:spAutoFit/>
          </a:bodyPr>
          <a:lstStyle/>
          <a:p>
            <a:pPr algn="ctr"/>
            <a:r>
              <a:rPr lang="en-US" sz="4800" b="1">
                <a:latin typeface="Arial" panose="020B0604020202020204" pitchFamily="34" charset="0"/>
                <a:cs typeface="Arial" panose="020B0604020202020204" pitchFamily="34" charset="0"/>
              </a:rPr>
              <a:t>MITRE POWERPOINT</a:t>
            </a:r>
          </a:p>
          <a:p>
            <a:pPr algn="ctr"/>
            <a:r>
              <a:rPr lang="en-US" sz="4800" b="1">
                <a:latin typeface="Arial" panose="020B0604020202020204" pitchFamily="34" charset="0"/>
                <a:cs typeface="Arial" panose="020B0604020202020204" pitchFamily="34" charset="0"/>
              </a:rPr>
              <a:t>TEMPLATE </a:t>
            </a:r>
            <a:br>
              <a:rPr lang="en-US" sz="4800" b="1">
                <a:latin typeface="Arial" panose="020B0604020202020204" pitchFamily="34" charset="0"/>
                <a:cs typeface="Arial" panose="020B0604020202020204" pitchFamily="34" charset="0"/>
              </a:rPr>
            </a:br>
            <a:r>
              <a:rPr lang="en-US" sz="4800" b="1">
                <a:latin typeface="Arial" panose="020B0604020202020204" pitchFamily="34" charset="0"/>
                <a:cs typeface="Arial" panose="020B0604020202020204" pitchFamily="34" charset="0"/>
              </a:rPr>
              <a:t>16x9 </a:t>
            </a:r>
          </a:p>
        </p:txBody>
      </p:sp>
      <p:sp>
        <p:nvSpPr>
          <p:cNvPr id="5" name="Footer Placeholder 4">
            <a:extLst>
              <a:ext uri="{FF2B5EF4-FFF2-40B4-BE49-F238E27FC236}">
                <a16:creationId xmlns:a16="http://schemas.microsoft.com/office/drawing/2014/main" id="{61B52840-C05C-4D4B-B80B-23BD595DD4ED}"/>
              </a:ext>
            </a:extLst>
          </p:cNvPr>
          <p:cNvSpPr txBox="1">
            <a:spLocks/>
          </p:cNvSpPr>
          <p:nvPr userDrawn="1"/>
        </p:nvSpPr>
        <p:spPr>
          <a:xfrm>
            <a:off x="8708613" y="5435532"/>
            <a:ext cx="3073883" cy="644181"/>
          </a:xfrm>
          <a:prstGeom prst="rect">
            <a:avLst/>
          </a:prstGeom>
          <a:ln w="12700">
            <a:solidFill>
              <a:schemeClr val="tx1"/>
            </a:solidFill>
          </a:ln>
        </p:spPr>
        <p:txBody>
          <a:bodyPr vert="horz" lIns="0" tIns="45720" rIns="0" bIns="45720" rtlCol="0" anchor="ctr"/>
          <a:lstStyle>
            <a:defPPr>
              <a:defRPr lang="en-US"/>
            </a:defPPr>
            <a:lvl1pPr algn="r">
              <a:defRPr sz="800" cap="all" baseline="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1"/>
                </a:solidFill>
              </a:rPr>
              <a:t>DELETE FROM DECK WHEN DONE. DO NOT PRINT.</a:t>
            </a:r>
          </a:p>
        </p:txBody>
      </p:sp>
    </p:spTree>
    <p:extLst>
      <p:ext uri="{BB962C8B-B14F-4D97-AF65-F5344CB8AC3E}">
        <p14:creationId xmlns:p14="http://schemas.microsoft.com/office/powerpoint/2010/main" val="34970092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435FD6BD-037C-9F49-AA10-EE53D46670C6}"/>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858EB35E-F624-47A9-8FD5-8182F7D472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59534" y="5827363"/>
            <a:ext cx="2100389" cy="801675"/>
          </a:xfrm>
          <a:prstGeom prst="rect">
            <a:avLst/>
          </a:prstGeom>
        </p:spPr>
      </p:pic>
      <p:sp>
        <p:nvSpPr>
          <p:cNvPr id="2" name="Title 1"/>
          <p:cNvSpPr>
            <a:spLocks noGrp="1"/>
          </p:cNvSpPr>
          <p:nvPr>
            <p:ph type="title"/>
          </p:nvPr>
        </p:nvSpPr>
        <p:spPr>
          <a:xfrm>
            <a:off x="838200" y="60948"/>
            <a:ext cx="10515600" cy="1099526"/>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689141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07171"/>
            <a:ext cx="10515600" cy="1325563"/>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4B9E8922-1B02-4664-8634-9032BCE98C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51390" y="6007310"/>
            <a:ext cx="1948019" cy="743519"/>
          </a:xfrm>
          <a:prstGeom prst="rect">
            <a:avLst/>
          </a:prstGeom>
        </p:spPr>
      </p:pic>
    </p:spTree>
    <p:extLst>
      <p:ext uri="{BB962C8B-B14F-4D97-AF65-F5344CB8AC3E}">
        <p14:creationId xmlns:p14="http://schemas.microsoft.com/office/powerpoint/2010/main" val="21390029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descr="Logo&#10;&#10;Description automatically generated">
            <a:extLst>
              <a:ext uri="{FF2B5EF4-FFF2-40B4-BE49-F238E27FC236}">
                <a16:creationId xmlns:a16="http://schemas.microsoft.com/office/drawing/2014/main" id="{8D8623AA-6757-4B94-97DA-C2E3257AE8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26664" y="5908372"/>
            <a:ext cx="2149497" cy="820419"/>
          </a:xfrm>
          <a:prstGeom prst="rect">
            <a:avLst/>
          </a:prstGeom>
        </p:spPr>
      </p:pic>
    </p:spTree>
    <p:extLst>
      <p:ext uri="{BB962C8B-B14F-4D97-AF65-F5344CB8AC3E}">
        <p14:creationId xmlns:p14="http://schemas.microsoft.com/office/powerpoint/2010/main" val="15888372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206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71469"/>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0" name="Picture 9" descr="Logo&#10;&#10;Description automatically generated">
            <a:extLst>
              <a:ext uri="{FF2B5EF4-FFF2-40B4-BE49-F238E27FC236}">
                <a16:creationId xmlns:a16="http://schemas.microsoft.com/office/drawing/2014/main" id="{D7DBF655-CC74-492A-AA58-588DE4A410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41" y="46038"/>
            <a:ext cx="2619613" cy="999852"/>
          </a:xfrm>
          <a:prstGeom prst="rect">
            <a:avLst/>
          </a:prstGeom>
        </p:spPr>
      </p:pic>
    </p:spTree>
    <p:extLst>
      <p:ext uri="{BB962C8B-B14F-4D97-AF65-F5344CB8AC3E}">
        <p14:creationId xmlns:p14="http://schemas.microsoft.com/office/powerpoint/2010/main" val="18004975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8133"/>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CE569-404C-467F-A9CF-480367AE6513}"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C8488D2E-A180-4F16-823D-5DB690A32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2909" y="5751498"/>
            <a:ext cx="2569091" cy="972004"/>
          </a:xfrm>
          <a:prstGeom prst="rect">
            <a:avLst/>
          </a:prstGeom>
        </p:spPr>
      </p:pic>
      <p:sp>
        <p:nvSpPr>
          <p:cNvPr id="2" name="Title 1"/>
          <p:cNvSpPr>
            <a:spLocks noGrp="1"/>
          </p:cNvSpPr>
          <p:nvPr>
            <p:ph type="title"/>
          </p:nvPr>
        </p:nvSpPr>
        <p:spPr>
          <a:xfrm>
            <a:off x="838200" y="-2027"/>
            <a:ext cx="10515600" cy="1160473"/>
          </a:xfrm>
        </p:spPr>
        <p:txBody>
          <a:bodyPr/>
          <a:lstStyle>
            <a:lvl1pPr>
              <a:defRPr b="1" i="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86367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435FD6BD-037C-9F49-AA10-EE53D46670C6}"/>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858EB35E-F624-47A9-8FD5-8182F7D472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59534" y="5827363"/>
            <a:ext cx="2100389" cy="801675"/>
          </a:xfrm>
          <a:prstGeom prst="rect">
            <a:avLst/>
          </a:prstGeom>
        </p:spPr>
      </p:pic>
      <p:sp>
        <p:nvSpPr>
          <p:cNvPr id="2" name="Title 1"/>
          <p:cNvSpPr>
            <a:spLocks noGrp="1"/>
          </p:cNvSpPr>
          <p:nvPr>
            <p:ph type="title"/>
          </p:nvPr>
        </p:nvSpPr>
        <p:spPr>
          <a:xfrm>
            <a:off x="838200" y="60948"/>
            <a:ext cx="10515600" cy="1099526"/>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83429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07171"/>
            <a:ext cx="10515600" cy="1325563"/>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4B9E8922-1B02-4664-8634-9032BCE98C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51390" y="6007310"/>
            <a:ext cx="1948019" cy="743519"/>
          </a:xfrm>
          <a:prstGeom prst="rect">
            <a:avLst/>
          </a:prstGeom>
        </p:spPr>
      </p:pic>
    </p:spTree>
    <p:extLst>
      <p:ext uri="{BB962C8B-B14F-4D97-AF65-F5344CB8AC3E}">
        <p14:creationId xmlns:p14="http://schemas.microsoft.com/office/powerpoint/2010/main" val="613218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descr="Logo&#10;&#10;Description automatically generated">
            <a:extLst>
              <a:ext uri="{FF2B5EF4-FFF2-40B4-BE49-F238E27FC236}">
                <a16:creationId xmlns:a16="http://schemas.microsoft.com/office/drawing/2014/main" id="{8D8623AA-6757-4B94-97DA-C2E3257AE8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26664" y="5908372"/>
            <a:ext cx="2149497" cy="820419"/>
          </a:xfrm>
          <a:prstGeom prst="rect">
            <a:avLst/>
          </a:prstGeom>
        </p:spPr>
      </p:pic>
    </p:spTree>
    <p:extLst>
      <p:ext uri="{BB962C8B-B14F-4D97-AF65-F5344CB8AC3E}">
        <p14:creationId xmlns:p14="http://schemas.microsoft.com/office/powerpoint/2010/main" val="114018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425A4-6157-4D15-BE18-F6681CAEFEA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171075" y="1148641"/>
            <a:ext cx="9524999" cy="2095453"/>
          </a:xfrm>
        </p:spPr>
        <p:txBody>
          <a:bodyPr anchor="b" anchorCtr="0">
            <a:noAutofit/>
          </a:bodyPr>
          <a:lstStyle>
            <a:lvl1pPr algn="l">
              <a:defRPr sz="5400">
                <a:solidFill>
                  <a:schemeClr val="tx1"/>
                </a:solidFill>
              </a:defRPr>
            </a:lvl1pPr>
          </a:lstStyle>
          <a:p>
            <a:r>
              <a:rPr lang="en-US"/>
              <a:t>Click to Edit Title</a:t>
            </a:r>
          </a:p>
        </p:txBody>
      </p:sp>
      <p:sp>
        <p:nvSpPr>
          <p:cNvPr id="3" name="Subtitle 2"/>
          <p:cNvSpPr>
            <a:spLocks noGrp="1"/>
          </p:cNvSpPr>
          <p:nvPr>
            <p:ph type="subTitle" idx="1" hasCustomPrompt="1"/>
          </p:nvPr>
        </p:nvSpPr>
        <p:spPr>
          <a:xfrm>
            <a:off x="1171075" y="3914346"/>
            <a:ext cx="4838700" cy="299750"/>
          </a:xfrm>
          <a:prstGeom prst="rect">
            <a:avLst/>
          </a:prstGeom>
        </p:spPr>
        <p:txBody>
          <a:bodyPr lIns="91440" anchor="ctr">
            <a:noAutofit/>
          </a:bodyPr>
          <a:lstStyle>
            <a:lvl1pPr marL="0" indent="0" algn="l">
              <a:buNone/>
              <a:defRPr sz="20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1171075" y="3408284"/>
            <a:ext cx="4838700" cy="398567"/>
          </a:xfrm>
          <a:prstGeom prst="rect">
            <a:avLst/>
          </a:prstGeom>
        </p:spPr>
        <p:txBody>
          <a:bodyPr lIns="91440" anchor="ctr">
            <a:noAutofit/>
          </a:bodyPr>
          <a:lstStyle>
            <a:lvl1pPr>
              <a:defRPr sz="2800">
                <a:solidFill>
                  <a:schemeClr val="tx1"/>
                </a:solidFill>
              </a:defRPr>
            </a:lvl1pPr>
          </a:lstStyle>
          <a:p>
            <a:pPr lvl="0"/>
            <a:r>
              <a:rPr lang="en-US"/>
              <a:t>Presenter Name</a:t>
            </a:r>
          </a:p>
        </p:txBody>
      </p:sp>
      <p:sp>
        <p:nvSpPr>
          <p:cNvPr id="7" name="Text Placeholder 29">
            <a:extLst>
              <a:ext uri="{FF2B5EF4-FFF2-40B4-BE49-F238E27FC236}">
                <a16:creationId xmlns:a16="http://schemas.microsoft.com/office/drawing/2014/main" id="{E1491870-16CB-40BB-9E5B-333D9C542729}"/>
              </a:ext>
            </a:extLst>
          </p:cNvPr>
          <p:cNvSpPr>
            <a:spLocks noGrp="1"/>
          </p:cNvSpPr>
          <p:nvPr>
            <p:ph type="body" sz="quarter" idx="19" hasCustomPrompt="1"/>
          </p:nvPr>
        </p:nvSpPr>
        <p:spPr>
          <a:xfrm>
            <a:off x="1" y="-32656"/>
            <a:ext cx="10394950" cy="1149350"/>
          </a:xfr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FF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Presentation Option Only</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A4BC0FF5-A126-46DF-881C-1891EF77FC69}"/>
              </a:ext>
            </a:extLst>
          </p:cNvPr>
          <p:cNvPicPr>
            <a:picLocks noChangeAspect="1"/>
          </p:cNvPicPr>
          <p:nvPr userDrawn="1"/>
        </p:nvPicPr>
        <p:blipFill>
          <a:blip r:embed="rId4"/>
          <a:srcRect/>
          <a:stretch/>
        </p:blipFill>
        <p:spPr>
          <a:xfrm>
            <a:off x="7315200" y="5716007"/>
            <a:ext cx="4174376" cy="414204"/>
          </a:xfrm>
          <a:prstGeom prst="rect">
            <a:avLst/>
          </a:prstGeom>
        </p:spPr>
      </p:pic>
      <p:sp>
        <p:nvSpPr>
          <p:cNvPr id="8" name="Footer Placeholder 8">
            <a:extLst>
              <a:ext uri="{FF2B5EF4-FFF2-40B4-BE49-F238E27FC236}">
                <a16:creationId xmlns:a16="http://schemas.microsoft.com/office/drawing/2014/main" id="{F04DE967-185D-40A6-8C0D-9C8B22C07067}"/>
              </a:ext>
            </a:extLst>
          </p:cNvPr>
          <p:cNvSpPr txBox="1">
            <a:spLocks/>
          </p:cNvSpPr>
          <p:nvPr userDrawn="1"/>
        </p:nvSpPr>
        <p:spPr>
          <a:xfrm>
            <a:off x="3919122" y="6523689"/>
            <a:ext cx="4353756" cy="215444"/>
          </a:xfrm>
          <a:prstGeom prst="rect">
            <a:avLst/>
          </a:prstGeom>
        </p:spPr>
        <p:txBody>
          <a:bodyPr vert="horz" wrap="square" lIns="0" tIns="45720" rIns="0" bIns="45720"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t>© 2020 THE MITRE CORPORATION. ALL RIGHTS RESERVED. FOR INTERNAL USE ONLY.</a:t>
            </a:r>
          </a:p>
        </p:txBody>
      </p:sp>
    </p:spTree>
    <p:extLst>
      <p:ext uri="{BB962C8B-B14F-4D97-AF65-F5344CB8AC3E}">
        <p14:creationId xmlns:p14="http://schemas.microsoft.com/office/powerpoint/2010/main" val="3569705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_Insert_Photo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E17AC25-F717-4983-94F5-E8A87163D49C}"/>
              </a:ext>
            </a:extLst>
          </p:cNvPr>
          <p:cNvSpPr>
            <a:spLocks noGrp="1"/>
          </p:cNvSpPr>
          <p:nvPr>
            <p:ph type="pic" sz="quarter" idx="20" hasCustomPrompt="1"/>
          </p:nvPr>
        </p:nvSpPr>
        <p:spPr>
          <a:xfrm>
            <a:off x="0" y="0"/>
            <a:ext cx="12192000" cy="6858000"/>
          </a:xfrm>
        </p:spPr>
        <p:txBody>
          <a:bodyPr/>
          <a:lstStyle>
            <a:lvl1pPr marL="0" marR="0" indent="0" algn="l" defTabSz="914400" rtl="0" eaLnBrk="1" fontAlgn="auto" latinLnBrk="0" hangingPunct="1">
              <a:lnSpc>
                <a:spcPct val="100000"/>
              </a:lnSpc>
              <a:spcBef>
                <a:spcPts val="0"/>
              </a:spcBef>
              <a:spcAft>
                <a:spcPts val="0"/>
              </a:spcAft>
              <a:buClrTx/>
              <a:buSzTx/>
              <a:buFont typeface="Arial"/>
              <a:buNone/>
              <a:tabLst/>
              <a:defRPr>
                <a:solidFill>
                  <a:srgbClr val="FFFF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To add background image: </a:t>
            </a:r>
            <a:br>
              <a:rPr lang="en-US"/>
            </a:br>
            <a:r>
              <a:rPr lang="en-US"/>
              <a:t>1. Navigate to FJ: Images </a:t>
            </a:r>
            <a:br>
              <a:rPr lang="en-US"/>
            </a:br>
            <a:r>
              <a:rPr lang="en-US"/>
              <a:t>2. Select a photo from the featured gallery, “Images for PPT Cover Slides” </a:t>
            </a:r>
            <a:br>
              <a:rPr lang="en-US"/>
            </a:br>
            <a:r>
              <a:rPr lang="en-US"/>
              <a:t>3. Save the desired image to your computer or desired location. </a:t>
            </a:r>
            <a:br>
              <a:rPr lang="en-US"/>
            </a:br>
            <a:r>
              <a:rPr lang="en-US"/>
              <a:t>4. Next, click on the icon &amp; choose image from the saved location. </a:t>
            </a:r>
            <a:br>
              <a:rPr lang="en-US"/>
            </a:br>
            <a:r>
              <a:rPr lang="en-US"/>
              <a:t>5. Insert image.</a:t>
            </a:r>
          </a:p>
        </p:txBody>
      </p:sp>
      <p:sp>
        <p:nvSpPr>
          <p:cNvPr id="2" name="Title 1"/>
          <p:cNvSpPr>
            <a:spLocks noGrp="1"/>
          </p:cNvSpPr>
          <p:nvPr>
            <p:ph type="ctrTitle" hasCustomPrompt="1"/>
          </p:nvPr>
        </p:nvSpPr>
        <p:spPr>
          <a:xfrm>
            <a:off x="457201" y="2458720"/>
            <a:ext cx="10238874" cy="776708"/>
          </a:xfrm>
        </p:spPr>
        <p:txBody>
          <a:bodyPr anchor="b" anchorCtr="0">
            <a:noAutofit/>
          </a:bodyPr>
          <a:lstStyle>
            <a:lvl1pPr algn="l">
              <a:defRPr sz="5400">
                <a:solidFill>
                  <a:schemeClr val="tx1"/>
                </a:solidFill>
              </a:defRPr>
            </a:lvl1pPr>
          </a:lstStyle>
          <a:p>
            <a:r>
              <a:rPr lang="en-US"/>
              <a:t>Click to Edit Title</a:t>
            </a:r>
          </a:p>
        </p:txBody>
      </p:sp>
      <p:sp>
        <p:nvSpPr>
          <p:cNvPr id="3" name="Subtitle 2"/>
          <p:cNvSpPr>
            <a:spLocks noGrp="1"/>
          </p:cNvSpPr>
          <p:nvPr>
            <p:ph type="subTitle" idx="1" hasCustomPrompt="1"/>
          </p:nvPr>
        </p:nvSpPr>
        <p:spPr>
          <a:xfrm>
            <a:off x="457201" y="3891232"/>
            <a:ext cx="5201349" cy="299750"/>
          </a:xfrm>
          <a:prstGeom prst="rect">
            <a:avLst/>
          </a:prstGeom>
        </p:spPr>
        <p:txBody>
          <a:bodyPr lIns="91440">
            <a:noAutofit/>
          </a:bodyPr>
          <a:lstStyle>
            <a:lvl1pPr marL="0" indent="0" algn="l">
              <a:buNone/>
              <a:defRPr sz="20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457201" y="3385170"/>
            <a:ext cx="5714999" cy="398567"/>
          </a:xfrm>
          <a:prstGeom prst="rect">
            <a:avLst/>
          </a:prstGeom>
        </p:spPr>
        <p:txBody>
          <a:bodyPr lIns="91440">
            <a:noAutofit/>
          </a:bodyPr>
          <a:lstStyle>
            <a:lvl1pPr>
              <a:defRPr sz="2800">
                <a:solidFill>
                  <a:schemeClr val="tx1"/>
                </a:solidFill>
              </a:defRPr>
            </a:lvl1pPr>
          </a:lstStyle>
          <a:p>
            <a:pPr lvl="0"/>
            <a:r>
              <a:rPr lang="en-US"/>
              <a:t>Presenter Name</a:t>
            </a:r>
          </a:p>
        </p:txBody>
      </p:sp>
      <p:pic>
        <p:nvPicPr>
          <p:cNvPr id="7" name="Picture 6" descr="MITRE Logo">
            <a:extLst>
              <a:ext uri="{FF2B5EF4-FFF2-40B4-BE49-F238E27FC236}">
                <a16:creationId xmlns:a16="http://schemas.microsoft.com/office/drawing/2014/main" id="{D2B49DB9-3783-4CF7-94BA-AB3A845FD6DD}"/>
              </a:ext>
            </a:extLst>
          </p:cNvPr>
          <p:cNvPicPr>
            <a:picLocks noChangeAspect="1"/>
          </p:cNvPicPr>
          <p:nvPr userDrawn="1"/>
        </p:nvPicPr>
        <p:blipFill>
          <a:blip r:embed="rId2"/>
          <a:srcRect/>
          <a:stretch/>
        </p:blipFill>
        <p:spPr>
          <a:xfrm>
            <a:off x="7315200" y="5716007"/>
            <a:ext cx="4174376" cy="414204"/>
          </a:xfrm>
          <a:prstGeom prst="rect">
            <a:avLst/>
          </a:prstGeom>
        </p:spPr>
      </p:pic>
    </p:spTree>
    <p:extLst>
      <p:ext uri="{BB962C8B-B14F-4D97-AF65-F5344CB8AC3E}">
        <p14:creationId xmlns:p14="http://schemas.microsoft.com/office/powerpoint/2010/main" val="7625630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6.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7.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CE569-404C-467F-A9CF-480367AE6513}" type="datetimeFigureOut">
              <a:rPr lang="en-US" smtClean="0"/>
              <a:t>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E0C89-874E-40C8-971B-87476DBD8FF8}" type="slidenum">
              <a:rPr lang="en-US" smtClean="0"/>
              <a:t>‹#›</a:t>
            </a:fld>
            <a:endParaRPr lang="en-US"/>
          </a:p>
        </p:txBody>
      </p:sp>
    </p:spTree>
    <p:extLst>
      <p:ext uri="{BB962C8B-B14F-4D97-AF65-F5344CB8AC3E}">
        <p14:creationId xmlns:p14="http://schemas.microsoft.com/office/powerpoint/2010/main" val="74512702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66" r:id="rId4"/>
    <p:sldLayoutId id="2147483669" r:id="rId5"/>
    <p:sldLayoutId id="214748373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11277600" cy="584775"/>
          </a:xfrm>
          <a:prstGeom prst="rect">
            <a:avLst/>
          </a:prstGeom>
        </p:spPr>
        <p:txBody>
          <a:bodyPr vert="horz" lIns="91440" tIns="45720" rIns="91440" bIns="45720" rtlCol="0" anchor="ctr"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73E8C14A-20CD-D344-A1D8-47FECE9E998A}"/>
              </a:ext>
            </a:extLst>
          </p:cNvPr>
          <p:cNvSpPr>
            <a:spLocks noGrp="1"/>
          </p:cNvSpPr>
          <p:nvPr>
            <p:ph type="body" idx="1"/>
          </p:nvPr>
        </p:nvSpPr>
        <p:spPr>
          <a:xfrm>
            <a:off x="457200" y="1182445"/>
            <a:ext cx="11277600" cy="5047874"/>
          </a:xfrm>
          <a:prstGeom prst="rect">
            <a:avLst/>
          </a:prstGeom>
        </p:spPr>
        <p:txBody>
          <a:bodyPr vert="horz" lIns="91440" tIns="45720" rIns="91440" bIns="45720" rtlCol="0">
            <a:normAutofit/>
          </a:bodyPr>
          <a:lstStyle/>
          <a:p>
            <a:pPr lvl="0"/>
            <a:r>
              <a:rPr lang="en-US"/>
              <a:t>Arial 24 pt. Edit master text styles</a:t>
            </a:r>
          </a:p>
          <a:p>
            <a:pPr lvl="1"/>
            <a:r>
              <a:rPr lang="en-US"/>
              <a:t>Arial 24 PT. Second level</a:t>
            </a:r>
          </a:p>
          <a:p>
            <a:pPr lvl="2"/>
            <a:r>
              <a:rPr lang="en-US"/>
              <a:t>Arial 24 PT. Third level</a:t>
            </a:r>
          </a:p>
          <a:p>
            <a:pPr lvl="3"/>
            <a:r>
              <a:rPr lang="en-US"/>
              <a:t>Arial 24 PT. Fourth level</a:t>
            </a:r>
          </a:p>
          <a:p>
            <a:pPr lvl="4"/>
            <a:r>
              <a:rPr lang="en-US"/>
              <a:t>Arial 22 PT. Fifth level</a:t>
            </a:r>
          </a:p>
          <a:p>
            <a:pPr lvl="5"/>
            <a:r>
              <a:rPr lang="en-US"/>
              <a:t>Arial 18 PT. Sixth level</a:t>
            </a:r>
          </a:p>
          <a:p>
            <a:pPr lvl="6"/>
            <a:r>
              <a:rPr lang="en-US"/>
              <a:t>Arial 16 PT. Seventh level</a:t>
            </a:r>
          </a:p>
        </p:txBody>
      </p:sp>
      <p:sp>
        <p:nvSpPr>
          <p:cNvPr id="7" name="Slide Number Placeholder 6"/>
          <p:cNvSpPr>
            <a:spLocks noGrp="1"/>
          </p:cNvSpPr>
          <p:nvPr>
            <p:ph type="sldNum" sz="quarter" idx="4"/>
          </p:nvPr>
        </p:nvSpPr>
        <p:spPr>
          <a:xfrm>
            <a:off x="10934700" y="6487280"/>
            <a:ext cx="800100" cy="251853"/>
          </a:xfrm>
          <a:prstGeom prst="rect">
            <a:avLst/>
          </a:prstGeom>
        </p:spPr>
        <p:txBody>
          <a:bodyPr vert="horz" lIns="0" tIns="45720" rIns="0" bIns="45720" rtlCol="0" anchor="ctr"/>
          <a:lstStyle>
            <a:lvl1pPr marL="0" algn="r" defTabSz="914400" rtl="0" eaLnBrk="1" latinLnBrk="0" hangingPunct="1">
              <a:defRPr lang="en-US" sz="800" kern="1200" cap="all" baseline="0" smtClean="0">
                <a:solidFill>
                  <a:schemeClr val="tx2"/>
                </a:solidFill>
                <a:latin typeface="+mn-lt"/>
                <a:ea typeface="+mn-ea"/>
                <a:cs typeface="+mn-cs"/>
              </a:defRPr>
            </a:lvl1pPr>
          </a:lstStyle>
          <a:p>
            <a:fld id="{2F2F552B-1952-B44E-8CAB-5705F0ACD2E2}" type="slidenum">
              <a:rPr lang="uk-UA" smtClean="0"/>
              <a:pPr/>
              <a:t>‹#›</a:t>
            </a:fld>
            <a:endParaRPr lang="uk-UA"/>
          </a:p>
        </p:txBody>
      </p:sp>
      <p:sp>
        <p:nvSpPr>
          <p:cNvPr id="5" name="Footer Placeholder 8">
            <a:extLst>
              <a:ext uri="{FF2B5EF4-FFF2-40B4-BE49-F238E27FC236}">
                <a16:creationId xmlns:a16="http://schemas.microsoft.com/office/drawing/2014/main" id="{F82DF8D3-2BEA-4C2B-A83D-F7B226434259}"/>
              </a:ext>
            </a:extLst>
          </p:cNvPr>
          <p:cNvSpPr txBox="1">
            <a:spLocks/>
          </p:cNvSpPr>
          <p:nvPr userDrawn="1"/>
        </p:nvSpPr>
        <p:spPr>
          <a:xfrm>
            <a:off x="3919122" y="6523689"/>
            <a:ext cx="4353756" cy="215444"/>
          </a:xfrm>
          <a:prstGeom prst="rect">
            <a:avLst/>
          </a:prstGeom>
        </p:spPr>
        <p:txBody>
          <a:bodyPr vert="horz" wrap="square" lIns="0" tIns="45720" rIns="0" bIns="45720"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t>© 2020 THE MITRE CORPORATION. ALL RIGHTS RESERVED. FOR INTERNAL USE ONLY.</a:t>
            </a:r>
          </a:p>
        </p:txBody>
      </p:sp>
    </p:spTree>
    <p:extLst>
      <p:ext uri="{BB962C8B-B14F-4D97-AF65-F5344CB8AC3E}">
        <p14:creationId xmlns:p14="http://schemas.microsoft.com/office/powerpoint/2010/main" val="80821726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Lst>
  <p:hf hdr="0" ftr="0" dt="0"/>
  <p:txStyles>
    <p:titleStyle>
      <a:lvl1pPr algn="l" defTabSz="914400" rtl="0" eaLnBrk="1" latinLnBrk="0" hangingPunct="1">
        <a:lnSpc>
          <a:spcPct val="100000"/>
        </a:lnSpc>
        <a:spcBef>
          <a:spcPct val="0"/>
        </a:spcBef>
        <a:buNone/>
        <a:defRPr sz="3200" b="1" i="0" kern="1200" cap="none" baseline="0">
          <a:solidFill>
            <a:schemeClr val="tx2"/>
          </a:solidFill>
          <a:latin typeface="+mn-lt"/>
          <a:ea typeface="Arial Narrow" charset="0"/>
          <a:cs typeface="Arial Narrow" charset="0"/>
        </a:defRPr>
      </a:lvl1pPr>
    </p:titleStyle>
    <p:bodyStyle>
      <a:lvl1pPr marL="0" indent="0" algn="l" defTabSz="914400" rtl="0" eaLnBrk="1" latinLnBrk="0" hangingPunct="1">
        <a:lnSpc>
          <a:spcPct val="100000"/>
        </a:lnSpc>
        <a:spcBef>
          <a:spcPts val="600"/>
        </a:spcBef>
        <a:spcAft>
          <a:spcPts val="600"/>
        </a:spcAft>
        <a:buFont typeface="Arial"/>
        <a:buNone/>
        <a:defRPr sz="2400" b="1" i="0" kern="1200" cap="none" baseline="0">
          <a:solidFill>
            <a:schemeClr val="tx2"/>
          </a:solidFill>
          <a:latin typeface="+mn-lt"/>
          <a:ea typeface="Arial Narrow" charset="0"/>
          <a:cs typeface="Arial Narrow" charset="0"/>
        </a:defRPr>
      </a:lvl1pPr>
      <a:lvl2pPr marL="9525" indent="0" algn="l" defTabSz="914400" rtl="0" eaLnBrk="1" latinLnBrk="0" hangingPunct="1">
        <a:lnSpc>
          <a:spcPct val="10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100000"/>
        </a:lnSpc>
        <a:spcBef>
          <a:spcPts val="600"/>
        </a:spcBef>
        <a:spcAft>
          <a:spcPts val="600"/>
        </a:spcAft>
        <a:buClrTx/>
        <a:buSzPct val="110000"/>
        <a:buFont typeface="Wingdings" panose="05000000000000000000" pitchFamily="2" charset="2"/>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100000"/>
        </a:lnSpc>
        <a:spcBef>
          <a:spcPts val="500"/>
        </a:spcBef>
        <a:spcAft>
          <a:spcPts val="600"/>
        </a:spcAft>
        <a:buClrTx/>
        <a:buSzPct val="110000"/>
        <a:buFont typeface="Wingdings" panose="05000000000000000000" pitchFamily="2" charset="2"/>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100000"/>
        </a:lnSpc>
        <a:spcBef>
          <a:spcPts val="600"/>
        </a:spcBef>
        <a:spcAft>
          <a:spcPts val="600"/>
        </a:spcAft>
        <a:buClrTx/>
        <a:buSzPct val="95000"/>
        <a:buFont typeface="Wingdings" panose="05000000000000000000" pitchFamily="2" charset="2"/>
        <a:buChar char="§"/>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100000"/>
        </a:lnSpc>
        <a:spcBef>
          <a:spcPts val="600"/>
        </a:spcBef>
        <a:spcAft>
          <a:spcPts val="600"/>
        </a:spcAft>
        <a:buClrTx/>
        <a:buSzPct val="110000"/>
        <a:buFont typeface="Wingdings" panose="05000000000000000000" pitchFamily="2" charset="2"/>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100000"/>
        </a:lnSpc>
        <a:spcBef>
          <a:spcPts val="500"/>
        </a:spcBef>
        <a:buFont typeface="Wingdings" panose="05000000000000000000" pitchFamily="2" charset="2"/>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6">
          <p15:clr>
            <a:srgbClr val="F26B43"/>
          </p15:clr>
        </p15:guide>
        <p15:guide id="2" pos="288">
          <p15:clr>
            <a:srgbClr val="F26B43"/>
          </p15:clr>
        </p15:guide>
        <p15:guide id="25" pos="7392">
          <p15:clr>
            <a:srgbClr val="F26B43"/>
          </p15:clr>
        </p15:guide>
        <p15:guide id="26" orient="horz" pos="3936">
          <p15:clr>
            <a:srgbClr val="F26B43"/>
          </p15:clr>
        </p15:guide>
        <p15:guide id="27" orient="horz" pos="240">
          <p15:clr>
            <a:srgbClr val="F26B43"/>
          </p15:clr>
        </p15:guide>
        <p15:guide id="28" orient="horz" pos="4248">
          <p15:clr>
            <a:srgbClr val="F26B43"/>
          </p15:clr>
        </p15:guide>
        <p15:guide id="29" pos="3840">
          <p15:clr>
            <a:srgbClr val="F26B43"/>
          </p15:clr>
        </p15:guide>
        <p15:guide id="30" orient="horz" pos="4200">
          <p15:clr>
            <a:srgbClr val="F26B43"/>
          </p15:clr>
        </p15:guide>
        <p15:guide id="31" orient="horz" pos="4128">
          <p15:clr>
            <a:srgbClr val="F26B43"/>
          </p15:clr>
        </p15:guide>
        <p15:guide id="32" orient="horz" pos="9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438151" y="328613"/>
            <a:ext cx="11165416"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472018" y="1739900"/>
            <a:ext cx="11118849"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467785" y="6356350"/>
            <a:ext cx="546100"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a:p>
        </p:txBody>
      </p:sp>
      <p:sp>
        <p:nvSpPr>
          <p:cNvPr id="1034" name="Rectangle 10"/>
          <p:cNvSpPr>
            <a:spLocks noGrp="1" noChangeArrowheads="1"/>
          </p:cNvSpPr>
          <p:nvPr>
            <p:ph type="ftr" sz="quarter" idx="3"/>
          </p:nvPr>
        </p:nvSpPr>
        <p:spPr bwMode="black">
          <a:xfrm>
            <a:off x="757768" y="6356350"/>
            <a:ext cx="1082463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endParaRPr lang="en-US"/>
          </a:p>
        </p:txBody>
      </p:sp>
    </p:spTree>
    <p:extLst>
      <p:ext uri="{BB962C8B-B14F-4D97-AF65-F5344CB8AC3E}">
        <p14:creationId xmlns:p14="http://schemas.microsoft.com/office/powerpoint/2010/main" val="231188389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hf hdr="0" ftr="0" dt="0"/>
  <p:txStyles>
    <p:titleStyle>
      <a:lvl1pPr algn="l" rtl="0" eaLnBrk="1" fontAlgn="base" hangingPunct="1">
        <a:spcBef>
          <a:spcPct val="0"/>
        </a:spcBef>
        <a:spcAft>
          <a:spcPct val="0"/>
        </a:spcAft>
        <a:defRPr sz="2600" b="1" cap="all" baseline="0">
          <a:solidFill>
            <a:schemeClr val="accent4"/>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438151" y="328613"/>
            <a:ext cx="11165416"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472018" y="1739900"/>
            <a:ext cx="11118849"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467785" y="6356350"/>
            <a:ext cx="546100"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a:p>
        </p:txBody>
      </p:sp>
      <p:sp>
        <p:nvSpPr>
          <p:cNvPr id="1034" name="Rectangle 10"/>
          <p:cNvSpPr>
            <a:spLocks noGrp="1" noChangeArrowheads="1"/>
          </p:cNvSpPr>
          <p:nvPr>
            <p:ph type="ftr" sz="quarter" idx="3"/>
          </p:nvPr>
        </p:nvSpPr>
        <p:spPr bwMode="black">
          <a:xfrm>
            <a:off x="757768" y="6356350"/>
            <a:ext cx="1082463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endParaRPr lang="en-US"/>
          </a:p>
        </p:txBody>
      </p:sp>
    </p:spTree>
    <p:extLst>
      <p:ext uri="{BB962C8B-B14F-4D97-AF65-F5344CB8AC3E}">
        <p14:creationId xmlns:p14="http://schemas.microsoft.com/office/powerpoint/2010/main" val="2265068903"/>
      </p:ext>
    </p:extLst>
  </p:cSld>
  <p:clrMap bg1="lt1" tx1="dk1" bg2="lt2" tx2="dk2" accent1="accent1" accent2="accent2" accent3="accent3" accent4="accent4" accent5="accent5" accent6="accent6" hlink="hlink" folHlink="folHlink"/>
  <p:sldLayoutIdLst>
    <p:sldLayoutId id="2147483745" r:id="rId1"/>
  </p:sldLayoutIdLst>
  <p:hf hdr="0" ftr="0" dt="0"/>
  <p:txStyles>
    <p:titleStyle>
      <a:lvl1pPr algn="l" rtl="0" eaLnBrk="1" fontAlgn="base" hangingPunct="1">
        <a:spcBef>
          <a:spcPct val="0"/>
        </a:spcBef>
        <a:spcAft>
          <a:spcPct val="0"/>
        </a:spcAft>
        <a:defRPr sz="2600" b="1" cap="all" baseline="0">
          <a:solidFill>
            <a:schemeClr val="accent4"/>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CE569-404C-467F-A9CF-480367AE6513}" type="datetimeFigureOut">
              <a:rPr lang="en-US" smtClean="0"/>
              <a:t>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E0C89-874E-40C8-971B-87476DBD8FF8}" type="slidenum">
              <a:rPr lang="en-US" smtClean="0"/>
              <a:t>‹#›</a:t>
            </a:fld>
            <a:endParaRPr lang="en-US"/>
          </a:p>
        </p:txBody>
      </p:sp>
    </p:spTree>
    <p:extLst>
      <p:ext uri="{BB962C8B-B14F-4D97-AF65-F5344CB8AC3E}">
        <p14:creationId xmlns:p14="http://schemas.microsoft.com/office/powerpoint/2010/main" val="354892579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CE569-404C-467F-A9CF-480367AE6513}" type="datetimeFigureOut">
              <a:rPr lang="en-US" smtClean="0"/>
              <a:t>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E0C89-874E-40C8-971B-87476DBD8FF8}" type="slidenum">
              <a:rPr lang="en-US" smtClean="0"/>
              <a:t>‹#›</a:t>
            </a:fld>
            <a:endParaRPr lang="en-US"/>
          </a:p>
        </p:txBody>
      </p:sp>
    </p:spTree>
    <p:extLst>
      <p:ext uri="{BB962C8B-B14F-4D97-AF65-F5344CB8AC3E}">
        <p14:creationId xmlns:p14="http://schemas.microsoft.com/office/powerpoint/2010/main" val="40384246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CE569-404C-467F-A9CF-480367AE6513}" type="datetimeFigureOut">
              <a:rPr lang="en-US" smtClean="0"/>
              <a:t>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E0C89-874E-40C8-971B-87476DBD8FF8}" type="slidenum">
              <a:rPr lang="en-US" smtClean="0"/>
              <a:t>‹#›</a:t>
            </a:fld>
            <a:endParaRPr lang="en-US"/>
          </a:p>
        </p:txBody>
      </p:sp>
    </p:spTree>
    <p:extLst>
      <p:ext uri="{BB962C8B-B14F-4D97-AF65-F5344CB8AC3E}">
        <p14:creationId xmlns:p14="http://schemas.microsoft.com/office/powerpoint/2010/main" val="227949025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18" Type="http://schemas.openxmlformats.org/officeDocument/2006/relationships/image" Target="../media/image49.png"/><Relationship Id="rId3" Type="http://schemas.openxmlformats.org/officeDocument/2006/relationships/image" Target="../media/image34.emf"/><Relationship Id="rId21" Type="http://schemas.openxmlformats.org/officeDocument/2006/relationships/image" Target="../media/image52.png"/><Relationship Id="rId7" Type="http://schemas.openxmlformats.org/officeDocument/2006/relationships/image" Target="../media/image38.emf"/><Relationship Id="rId12" Type="http://schemas.openxmlformats.org/officeDocument/2006/relationships/image" Target="../media/image43.emf"/><Relationship Id="rId17"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5" Type="http://schemas.openxmlformats.org/officeDocument/2006/relationships/image" Target="../media/image46.png"/><Relationship Id="rId10" Type="http://schemas.openxmlformats.org/officeDocument/2006/relationships/image" Target="../media/image41.emf"/><Relationship Id="rId19" Type="http://schemas.openxmlformats.org/officeDocument/2006/relationships/image" Target="../media/image50.png"/><Relationship Id="rId4" Type="http://schemas.openxmlformats.org/officeDocument/2006/relationships/image" Target="../media/image35.emf"/><Relationship Id="rId9" Type="http://schemas.openxmlformats.org/officeDocument/2006/relationships/image" Target="../media/image40.emf"/><Relationship Id="rId14" Type="http://schemas.openxmlformats.org/officeDocument/2006/relationships/image" Target="../media/image45.emf"/><Relationship Id="rId22" Type="http://schemas.openxmlformats.org/officeDocument/2006/relationships/image" Target="../media/image5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6.png"/><Relationship Id="rId10"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4.xml"/><Relationship Id="rId4" Type="http://schemas.openxmlformats.org/officeDocument/2006/relationships/image" Target="../media/image66.sv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66.sv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66.sv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2.emf"/><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emf"/><Relationship Id="rId2" Type="http://schemas.openxmlformats.org/officeDocument/2006/relationships/notesSlide" Target="../notesSlides/notesSlide19.xml"/><Relationship Id="rId16" Type="http://schemas.openxmlformats.org/officeDocument/2006/relationships/image" Target="../media/image75.png"/><Relationship Id="rId1" Type="http://schemas.openxmlformats.org/officeDocument/2006/relationships/slideLayout" Target="../slideLayouts/slideLayout74.xml"/><Relationship Id="rId6" Type="http://schemas.openxmlformats.org/officeDocument/2006/relationships/image" Target="../media/image68.png"/><Relationship Id="rId11" Type="http://schemas.openxmlformats.org/officeDocument/2006/relationships/image" Target="../media/image73.emf"/><Relationship Id="rId5" Type="http://schemas.openxmlformats.org/officeDocument/2006/relationships/image" Target="../media/image67.png"/><Relationship Id="rId15" Type="http://schemas.openxmlformats.org/officeDocument/2006/relationships/image" Target="../media/image39.emf"/><Relationship Id="rId10" Type="http://schemas.openxmlformats.org/officeDocument/2006/relationships/image" Target="../media/image72.emf"/><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37.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8" Type="http://schemas.openxmlformats.org/officeDocument/2006/relationships/hyperlink" Target="https://www.ncbi.nlm.nih.gov/pmc/articles/PMC8781217/" TargetMode="External"/><Relationship Id="rId3" Type="http://schemas.openxmlformats.org/officeDocument/2006/relationships/hyperlink" Target="https://www.coloradohealthinstitute.org/sites/default/files/file_attachments/CODI@CHORDS%20Brief_IncorporatingSDoHData.pdf" TargetMode="External"/><Relationship Id="rId7" Type="http://schemas.openxmlformats.org/officeDocument/2006/relationships/hyperlink" Target="https://www.cdc.gov/obesity/initiatives/codi/community-and-clinical-data-initiative.html" TargetMode="External"/><Relationship Id="rId2" Type="http://schemas.openxmlformats.org/officeDocument/2006/relationships/notesSlide" Target="../notesSlides/notesSlide24.xml"/><Relationship Id="rId1" Type="http://schemas.openxmlformats.org/officeDocument/2006/relationships/slideLayout" Target="../slideLayouts/slideLayout74.xml"/><Relationship Id="rId6" Type="http://schemas.openxmlformats.org/officeDocument/2006/relationships/hyperlink" Target="https://www.ncbi.nlm.nih.gov/pmc/articles/PMC6286241/" TargetMode="External"/><Relationship Id="rId5" Type="http://schemas.openxmlformats.org/officeDocument/2006/relationships/hyperlink" Target="https://www.coloradohealthinstitute.org/research/CHORDS#:~:text=Capitol%20Hill%20neighborhood.-,The%20Colorado%20Health%20Observation%20Regional%20Data%20Service%20(CHORDS)%20is%20a,health%20evaluation%20and%20monitoring%20efforts." TargetMode="External"/><Relationship Id="rId10" Type="http://schemas.openxmlformats.org/officeDocument/2006/relationships/hyperlink" Target="mailto:bastiann@coloradohealthinstitute.org" TargetMode="External"/><Relationship Id="rId4" Type="http://schemas.openxmlformats.org/officeDocument/2006/relationships/hyperlink" Target="https://www.coloradohealthinstitute.org/sites/default/files/file_attachments/CODI@CHORDS%20Brief_InitialQAPPRL.pdf" TargetMode="External"/><Relationship Id="rId9" Type="http://schemas.openxmlformats.org/officeDocument/2006/relationships/hyperlink" Target="mailto:baconanalytics@gmail.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69.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CODI@cdc.gov"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CE4E-09AE-022A-4DC8-4E3C635E9271}"/>
              </a:ext>
            </a:extLst>
          </p:cNvPr>
          <p:cNvSpPr>
            <a:spLocks noGrp="1"/>
          </p:cNvSpPr>
          <p:nvPr>
            <p:ph type="ctrTitle"/>
          </p:nvPr>
        </p:nvSpPr>
        <p:spPr>
          <a:xfrm>
            <a:off x="499621" y="2377912"/>
            <a:ext cx="8936610" cy="2335491"/>
          </a:xfrm>
        </p:spPr>
        <p:txBody>
          <a:bodyPr>
            <a:normAutofit fontScale="90000"/>
          </a:bodyPr>
          <a:lstStyle/>
          <a:p>
            <a:pPr algn="l">
              <a:lnSpc>
                <a:spcPct val="100000"/>
              </a:lnSpc>
            </a:pPr>
            <a:r>
              <a:rPr lang="en-US">
                <a:latin typeface="+mn-lt"/>
              </a:rPr>
              <a:t>Thank you for joining!</a:t>
            </a:r>
            <a:r>
              <a:rPr lang="en-US" sz="4800"/>
              <a:t/>
            </a:r>
            <a:br>
              <a:rPr lang="en-US" sz="4800"/>
            </a:br>
            <a:r>
              <a:rPr lang="en-US" sz="4400"/>
              <a:t>We will begin momentarily. Please note today’s meeting will be recorded.</a:t>
            </a:r>
            <a:endParaRPr lang="en-US" sz="4800"/>
          </a:p>
        </p:txBody>
      </p:sp>
    </p:spTree>
    <p:extLst>
      <p:ext uri="{BB962C8B-B14F-4D97-AF65-F5344CB8AC3E}">
        <p14:creationId xmlns:p14="http://schemas.microsoft.com/office/powerpoint/2010/main" val="3618846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FA2EDCD-9EFC-4DDB-9B7F-DAA39B9B9DCD}"/>
              </a:ext>
            </a:extLst>
          </p:cNvPr>
          <p:cNvSpPr txBox="1">
            <a:spLocks noGrp="1"/>
          </p:cNvSpPr>
          <p:nvPr>
            <p:ph type="title" idx="4294967295"/>
          </p:nvPr>
        </p:nvSpPr>
        <p:spPr>
          <a:xfrm>
            <a:off x="106584" y="73190"/>
            <a:ext cx="10657037" cy="1162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5">
                    <a:lumMod val="50000"/>
                  </a:schemeClr>
                </a:solidFill>
                <a:effectLst/>
                <a:uLnTx/>
                <a:uFillTx/>
                <a:latin typeface="Arial" panose="020B0604020202020204" pitchFamily="34" charset="0"/>
                <a:ea typeface="+mj-ea"/>
                <a:cs typeface="Arial" panose="020B0604020202020204" pitchFamily="34" charset="0"/>
              </a:rPr>
              <a:t>Clinical-Community Distributed Data Network</a:t>
            </a:r>
          </a:p>
        </p:txBody>
      </p:sp>
      <p:sp>
        <p:nvSpPr>
          <p:cNvPr id="6" name="Content Placeholder 10"/>
          <p:cNvSpPr txBox="1">
            <a:spLocks/>
          </p:cNvSpPr>
          <p:nvPr/>
        </p:nvSpPr>
        <p:spPr>
          <a:xfrm>
            <a:off x="593517" y="5012412"/>
            <a:ext cx="9479972" cy="2301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1">
                <a:solidFill>
                  <a:schemeClr val="accent5">
                    <a:lumMod val="50000"/>
                  </a:schemeClr>
                </a:solidFill>
                <a:latin typeface="Arial" panose="020B0604020202020204" pitchFamily="34" charset="0"/>
                <a:cs typeface="Arial" panose="020B0604020202020204" pitchFamily="34" charset="0"/>
              </a:rPr>
              <a:t>Leverage existing infrastructure</a:t>
            </a:r>
          </a:p>
          <a:p>
            <a:pPr marL="742950" lvl="1" indent="-285750">
              <a:lnSpc>
                <a:spcPct val="100000"/>
              </a:lnSpc>
            </a:pPr>
            <a:r>
              <a:rPr lang="en-US" sz="2000">
                <a:solidFill>
                  <a:schemeClr val="tx1">
                    <a:lumMod val="65000"/>
                    <a:lumOff val="35000"/>
                  </a:schemeClr>
                </a:solidFill>
                <a:latin typeface="Arial" panose="020B0604020202020204" pitchFamily="34" charset="0"/>
                <a:cs typeface="Arial" panose="020B0604020202020204" pitchFamily="34" charset="0"/>
              </a:rPr>
              <a:t>PCORnet and </a:t>
            </a:r>
            <a:r>
              <a:rPr lang="en-US" sz="2000" err="1">
                <a:solidFill>
                  <a:schemeClr val="tx1">
                    <a:lumMod val="65000"/>
                    <a:lumOff val="35000"/>
                  </a:schemeClr>
                </a:solidFill>
                <a:latin typeface="Arial" panose="020B0604020202020204" pitchFamily="34" charset="0"/>
                <a:cs typeface="Arial" panose="020B0604020202020204" pitchFamily="34" charset="0"/>
              </a:rPr>
              <a:t>PopMedNet</a:t>
            </a:r>
            <a:r>
              <a:rPr lang="en-US" sz="2000">
                <a:solidFill>
                  <a:schemeClr val="tx1">
                    <a:lumMod val="65000"/>
                    <a:lumOff val="35000"/>
                  </a:schemeClr>
                </a:solidFill>
                <a:latin typeface="Arial" panose="020B0604020202020204" pitchFamily="34" charset="0"/>
                <a:cs typeface="Arial" panose="020B0604020202020204" pitchFamily="34" charset="0"/>
              </a:rPr>
              <a:t> infrastructure</a:t>
            </a:r>
          </a:p>
          <a:p>
            <a:pPr marL="742950" lvl="1" indent="-285750">
              <a:lnSpc>
                <a:spcPct val="100000"/>
              </a:lnSpc>
            </a:pPr>
            <a:r>
              <a:rPr lang="en-US" sz="2000">
                <a:solidFill>
                  <a:schemeClr val="tx1">
                    <a:lumMod val="65000"/>
                    <a:lumOff val="35000"/>
                  </a:schemeClr>
                </a:solidFill>
                <a:latin typeface="Arial" panose="020B0604020202020204" pitchFamily="34" charset="0"/>
                <a:cs typeface="Arial" panose="020B0604020202020204" pitchFamily="34" charset="0"/>
              </a:rPr>
              <a:t>Standardized data clinical and community data</a:t>
            </a:r>
          </a:p>
          <a:p>
            <a:pPr marL="742950" lvl="1" indent="-285750">
              <a:lnSpc>
                <a:spcPct val="100000"/>
              </a:lnSpc>
            </a:pPr>
            <a:r>
              <a:rPr lang="en-US" sz="2000">
                <a:solidFill>
                  <a:schemeClr val="tx1">
                    <a:lumMod val="65000"/>
                    <a:lumOff val="35000"/>
                  </a:schemeClr>
                </a:solidFill>
                <a:latin typeface="Arial" panose="020B0604020202020204" pitchFamily="34" charset="0"/>
                <a:cs typeface="Arial" panose="020B0604020202020204" pitchFamily="34" charset="0"/>
              </a:rPr>
              <a:t>Privacy-preserving record linkage</a:t>
            </a:r>
          </a:p>
        </p:txBody>
      </p:sp>
      <p:sp>
        <p:nvSpPr>
          <p:cNvPr id="3" name="TextBox 2">
            <a:extLst>
              <a:ext uri="{C183D7F6-B498-43B3-948B-1728B52AA6E4}">
                <adec:decorative xmlns:adec="http://schemas.microsoft.com/office/drawing/2017/decorative" xmlns="" val="1"/>
              </a:ext>
            </a:extLst>
          </p:cNvPr>
          <p:cNvSpPr txBox="1"/>
          <p:nvPr/>
        </p:nvSpPr>
        <p:spPr>
          <a:xfrm>
            <a:off x="4403877" y="2278142"/>
            <a:ext cx="426720" cy="246221"/>
          </a:xfrm>
          <a:prstGeom prst="rect">
            <a:avLst/>
          </a:prstGeom>
          <a:noFill/>
        </p:spPr>
        <p:txBody>
          <a:bodyPr wrap="none" rtlCol="0">
            <a:spAutoFit/>
          </a:bodyPr>
          <a:lstStyle/>
          <a:p>
            <a:r>
              <a:rPr lang="en-US" sz="1000" b="1">
                <a:solidFill>
                  <a:schemeClr val="bg1"/>
                </a:solidFill>
                <a:latin typeface="Arial" panose="020B0604020202020204" pitchFamily="34" charset="0"/>
                <a:cs typeface="Arial" panose="020B0604020202020204" pitchFamily="34" charset="0"/>
              </a:rPr>
              <a:t>TTP</a:t>
            </a:r>
          </a:p>
        </p:txBody>
      </p:sp>
      <p:grpSp>
        <p:nvGrpSpPr>
          <p:cNvPr id="10" name="Group 9" descr="A distributed data network with a clinician, policy maker, researcher, and community coach submitting a data query to a data coordinating center or DCC. The DCC submits the query to a variety of community partners who return de-identified data files to the DCC in response to the query. The DCC takes this information to put together longitudinal records and returns to individuals that submitted the query. ">
            <a:extLst>
              <a:ext uri="{FF2B5EF4-FFF2-40B4-BE49-F238E27FC236}">
                <a16:creationId xmlns:a16="http://schemas.microsoft.com/office/drawing/2014/main" id="{594A9E82-5DF9-4B21-B1FE-14DE527F67A1}"/>
              </a:ext>
            </a:extLst>
          </p:cNvPr>
          <p:cNvGrpSpPr/>
          <p:nvPr/>
        </p:nvGrpSpPr>
        <p:grpSpPr>
          <a:xfrm>
            <a:off x="823606" y="1434487"/>
            <a:ext cx="10886438" cy="3720922"/>
            <a:chOff x="823606" y="1415032"/>
            <a:chExt cx="10886438" cy="3720922"/>
          </a:xfrm>
        </p:grpSpPr>
        <p:grpSp>
          <p:nvGrpSpPr>
            <p:cNvPr id="7" name="Group 6">
              <a:extLst>
                <a:ext uri="{FF2B5EF4-FFF2-40B4-BE49-F238E27FC236}">
                  <a16:creationId xmlns:a16="http://schemas.microsoft.com/office/drawing/2014/main" id="{8C52767D-937D-44BC-90F4-06EEF62CD536}"/>
                </a:ext>
              </a:extLst>
            </p:cNvPr>
            <p:cNvGrpSpPr/>
            <p:nvPr/>
          </p:nvGrpSpPr>
          <p:grpSpPr>
            <a:xfrm>
              <a:off x="823606" y="1415032"/>
              <a:ext cx="10427082" cy="3720922"/>
              <a:chOff x="823606" y="1415032"/>
              <a:chExt cx="10427082" cy="3720922"/>
            </a:xfrm>
          </p:grpSpPr>
          <p:grpSp>
            <p:nvGrpSpPr>
              <p:cNvPr id="4" name="Group 3" descr="A distributed data network with a clinician, policy maker, researcher, and community coach submitting a data query to a data coordinating center or DCC. The DCC submits the query to a variety of community partners who return de-identified data files to the DCC in response to the query. The DCC takes this information to put together longitudinal records and returns to individuals that submitted the query. ">
                <a:extLst>
                  <a:ext uri="{FF2B5EF4-FFF2-40B4-BE49-F238E27FC236}">
                    <a16:creationId xmlns:a16="http://schemas.microsoft.com/office/drawing/2014/main" id="{6B524F82-B724-4161-A997-4C8BB11A3C15}"/>
                  </a:ext>
                </a:extLst>
              </p:cNvPr>
              <p:cNvGrpSpPr/>
              <p:nvPr/>
            </p:nvGrpSpPr>
            <p:grpSpPr>
              <a:xfrm>
                <a:off x="823606" y="1415032"/>
                <a:ext cx="10427082" cy="3720922"/>
                <a:chOff x="722006" y="1465832"/>
                <a:chExt cx="10427082" cy="3720922"/>
              </a:xfrm>
            </p:grpSpPr>
            <p:grpSp>
              <p:nvGrpSpPr>
                <p:cNvPr id="12" name="Group 11" descr="Visualizes a clinical-community distributed data network. The far left describes CODI end users including a researcher, politician, clinician, and coach who submit a data query to a data coordinating center or DCC. The DCC submits the query to the local partners including a healthcare providers, a school, pharmacy and community center. The partners create a series of encoded records and submit to the DCC. The DCC creates longitudinal records which are shared with the end users. ">
                  <a:extLst>
                    <a:ext uri="{FF2B5EF4-FFF2-40B4-BE49-F238E27FC236}">
                      <a16:creationId xmlns:a16="http://schemas.microsoft.com/office/drawing/2014/main" id="{A5BCA031-1A93-4BC7-AAB8-E32E63413AB7}"/>
                    </a:ext>
                  </a:extLst>
                </p:cNvPr>
                <p:cNvGrpSpPr/>
                <p:nvPr/>
              </p:nvGrpSpPr>
              <p:grpSpPr>
                <a:xfrm>
                  <a:off x="967108" y="1511358"/>
                  <a:ext cx="10181980" cy="3675396"/>
                  <a:chOff x="123027" y="1534413"/>
                  <a:chExt cx="11794606" cy="4323418"/>
                </a:xfrm>
              </p:grpSpPr>
              <p:grpSp>
                <p:nvGrpSpPr>
                  <p:cNvPr id="16" name="Group 15">
                    <a:extLst>
                      <a:ext uri="{FF2B5EF4-FFF2-40B4-BE49-F238E27FC236}">
                        <a16:creationId xmlns:a16="http://schemas.microsoft.com/office/drawing/2014/main" id="{FD8F9F1B-3925-4CEB-B4D6-05EB5F202940}"/>
                      </a:ext>
                    </a:extLst>
                  </p:cNvPr>
                  <p:cNvGrpSpPr/>
                  <p:nvPr/>
                </p:nvGrpSpPr>
                <p:grpSpPr>
                  <a:xfrm>
                    <a:off x="123027" y="1534413"/>
                    <a:ext cx="11407866" cy="4323418"/>
                    <a:chOff x="174544" y="1522381"/>
                    <a:chExt cx="11407866" cy="4323418"/>
                  </a:xfrm>
                </p:grpSpPr>
                <p:sp>
                  <p:nvSpPr>
                    <p:cNvPr id="19" name="Oval 18">
                      <a:extLst>
                        <a:ext uri="{FF2B5EF4-FFF2-40B4-BE49-F238E27FC236}">
                          <a16:creationId xmlns:a16="http://schemas.microsoft.com/office/drawing/2014/main" id="{28AB404B-7F6A-4414-9CC1-DD45026C0A21}"/>
                        </a:ext>
                      </a:extLst>
                    </p:cNvPr>
                    <p:cNvSpPr/>
                    <p:nvPr/>
                  </p:nvSpPr>
                  <p:spPr>
                    <a:xfrm>
                      <a:off x="8153689" y="2057679"/>
                      <a:ext cx="3428721" cy="3428721"/>
                    </a:xfrm>
                    <a:prstGeom prst="ellipse">
                      <a:avLst/>
                    </a:pr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E8228A3-2D27-4912-B74F-9195A833CAAF}"/>
                        </a:ext>
                      </a:extLst>
                    </p:cNvPr>
                    <p:cNvPicPr>
                      <a:picLocks noChangeAspect="1"/>
                    </p:cNvPicPr>
                    <p:nvPr/>
                  </p:nvPicPr>
                  <p:blipFill>
                    <a:blip r:embed="rId3"/>
                    <a:stretch>
                      <a:fillRect/>
                    </a:stretch>
                  </p:blipFill>
                  <p:spPr>
                    <a:xfrm>
                      <a:off x="1132465" y="2469816"/>
                      <a:ext cx="520700" cy="685800"/>
                    </a:xfrm>
                    <a:prstGeom prst="rect">
                      <a:avLst/>
                    </a:prstGeom>
                  </p:spPr>
                </p:pic>
                <p:pic>
                  <p:nvPicPr>
                    <p:cNvPr id="21" name="Picture 20">
                      <a:extLst>
                        <a:ext uri="{FF2B5EF4-FFF2-40B4-BE49-F238E27FC236}">
                          <a16:creationId xmlns:a16="http://schemas.microsoft.com/office/drawing/2014/main" id="{CCF6A48F-28D2-41EF-AEE0-431017D9EE94}"/>
                        </a:ext>
                      </a:extLst>
                    </p:cNvPr>
                    <p:cNvPicPr>
                      <a:picLocks noChangeAspect="1"/>
                    </p:cNvPicPr>
                    <p:nvPr/>
                  </p:nvPicPr>
                  <p:blipFill>
                    <a:blip r:embed="rId4"/>
                    <a:stretch>
                      <a:fillRect/>
                    </a:stretch>
                  </p:blipFill>
                  <p:spPr>
                    <a:xfrm>
                      <a:off x="1175828" y="3780902"/>
                      <a:ext cx="736600" cy="673100"/>
                    </a:xfrm>
                    <a:prstGeom prst="rect">
                      <a:avLst/>
                    </a:prstGeom>
                  </p:spPr>
                </p:pic>
                <p:pic>
                  <p:nvPicPr>
                    <p:cNvPr id="22" name="Picture 21">
                      <a:extLst>
                        <a:ext uri="{FF2B5EF4-FFF2-40B4-BE49-F238E27FC236}">
                          <a16:creationId xmlns:a16="http://schemas.microsoft.com/office/drawing/2014/main" id="{FEC60DDF-4CB0-4810-90EE-A6E0FA8800F0}"/>
                        </a:ext>
                      </a:extLst>
                    </p:cNvPr>
                    <p:cNvPicPr>
                      <a:picLocks noChangeAspect="1"/>
                    </p:cNvPicPr>
                    <p:nvPr/>
                  </p:nvPicPr>
                  <p:blipFill>
                    <a:blip r:embed="rId5"/>
                    <a:stretch>
                      <a:fillRect/>
                    </a:stretch>
                  </p:blipFill>
                  <p:spPr>
                    <a:xfrm>
                      <a:off x="2547881" y="2555949"/>
                      <a:ext cx="723900" cy="660400"/>
                    </a:xfrm>
                    <a:prstGeom prst="rect">
                      <a:avLst/>
                    </a:prstGeom>
                  </p:spPr>
                </p:pic>
                <p:pic>
                  <p:nvPicPr>
                    <p:cNvPr id="23" name="Picture 22">
                      <a:extLst>
                        <a:ext uri="{FF2B5EF4-FFF2-40B4-BE49-F238E27FC236}">
                          <a16:creationId xmlns:a16="http://schemas.microsoft.com/office/drawing/2014/main" id="{9D129DE3-97C5-4F45-9834-7FAC567F1A94}"/>
                        </a:ext>
                      </a:extLst>
                    </p:cNvPr>
                    <p:cNvPicPr>
                      <a:picLocks noChangeAspect="1"/>
                    </p:cNvPicPr>
                    <p:nvPr/>
                  </p:nvPicPr>
                  <p:blipFill>
                    <a:blip r:embed="rId6"/>
                    <a:stretch>
                      <a:fillRect/>
                    </a:stretch>
                  </p:blipFill>
                  <p:spPr>
                    <a:xfrm>
                      <a:off x="2541531" y="3713655"/>
                      <a:ext cx="736600" cy="647700"/>
                    </a:xfrm>
                    <a:prstGeom prst="rect">
                      <a:avLst/>
                    </a:prstGeom>
                  </p:spPr>
                </p:pic>
                <p:pic>
                  <p:nvPicPr>
                    <p:cNvPr id="24" name="Picture 23">
                      <a:extLst>
                        <a:ext uri="{FF2B5EF4-FFF2-40B4-BE49-F238E27FC236}">
                          <a16:creationId xmlns:a16="http://schemas.microsoft.com/office/drawing/2014/main" id="{CE0C360F-39A8-434F-997F-4D1CC588D7E7}"/>
                        </a:ext>
                      </a:extLst>
                    </p:cNvPr>
                    <p:cNvPicPr>
                      <a:picLocks noChangeAspect="1"/>
                    </p:cNvPicPr>
                    <p:nvPr/>
                  </p:nvPicPr>
                  <p:blipFill>
                    <a:blip r:embed="rId7"/>
                    <a:stretch>
                      <a:fillRect/>
                    </a:stretch>
                  </p:blipFill>
                  <p:spPr>
                    <a:xfrm>
                      <a:off x="2071631" y="3925544"/>
                      <a:ext cx="368300" cy="292100"/>
                    </a:xfrm>
                    <a:prstGeom prst="rect">
                      <a:avLst/>
                    </a:prstGeom>
                  </p:spPr>
                </p:pic>
                <p:pic>
                  <p:nvPicPr>
                    <p:cNvPr id="25" name="Picture 24">
                      <a:extLst>
                        <a:ext uri="{FF2B5EF4-FFF2-40B4-BE49-F238E27FC236}">
                          <a16:creationId xmlns:a16="http://schemas.microsoft.com/office/drawing/2014/main" id="{0C6B1A14-9DBB-4B81-A679-58B7793F2E1F}"/>
                        </a:ext>
                      </a:extLst>
                    </p:cNvPr>
                    <p:cNvPicPr>
                      <a:picLocks noChangeAspect="1"/>
                    </p:cNvPicPr>
                    <p:nvPr/>
                  </p:nvPicPr>
                  <p:blipFill>
                    <a:blip r:embed="rId8"/>
                    <a:stretch>
                      <a:fillRect/>
                    </a:stretch>
                  </p:blipFill>
                  <p:spPr>
                    <a:xfrm>
                      <a:off x="2071631" y="2865094"/>
                      <a:ext cx="368300" cy="292100"/>
                    </a:xfrm>
                    <a:prstGeom prst="rect">
                      <a:avLst/>
                    </a:prstGeom>
                  </p:spPr>
                </p:pic>
                <p:pic>
                  <p:nvPicPr>
                    <p:cNvPr id="26" name="Picture 25">
                      <a:extLst>
                        <a:ext uri="{FF2B5EF4-FFF2-40B4-BE49-F238E27FC236}">
                          <a16:creationId xmlns:a16="http://schemas.microsoft.com/office/drawing/2014/main" id="{2C335F9A-8B65-48EB-9D77-13E5F5A4C87E}"/>
                        </a:ext>
                      </a:extLst>
                    </p:cNvPr>
                    <p:cNvPicPr>
                      <a:picLocks noChangeAspect="1"/>
                    </p:cNvPicPr>
                    <p:nvPr/>
                  </p:nvPicPr>
                  <p:blipFill>
                    <a:blip r:embed="rId9"/>
                    <a:stretch>
                      <a:fillRect/>
                    </a:stretch>
                  </p:blipFill>
                  <p:spPr>
                    <a:xfrm>
                      <a:off x="4012499" y="2806032"/>
                      <a:ext cx="882801" cy="1397768"/>
                    </a:xfrm>
                    <a:prstGeom prst="rect">
                      <a:avLst/>
                    </a:prstGeom>
                  </p:spPr>
                </p:pic>
                <p:pic>
                  <p:nvPicPr>
                    <p:cNvPr id="27" name="Picture 26">
                      <a:extLst>
                        <a:ext uri="{FF2B5EF4-FFF2-40B4-BE49-F238E27FC236}">
                          <a16:creationId xmlns:a16="http://schemas.microsoft.com/office/drawing/2014/main" id="{B1C05301-47D5-4254-8A80-557D63BC6611}"/>
                        </a:ext>
                      </a:extLst>
                    </p:cNvPr>
                    <p:cNvPicPr>
                      <a:picLocks noChangeAspect="1"/>
                    </p:cNvPicPr>
                    <p:nvPr/>
                  </p:nvPicPr>
                  <p:blipFill>
                    <a:blip r:embed="rId10"/>
                    <a:stretch>
                      <a:fillRect/>
                    </a:stretch>
                  </p:blipFill>
                  <p:spPr>
                    <a:xfrm>
                      <a:off x="5868146" y="2795671"/>
                      <a:ext cx="711200" cy="419100"/>
                    </a:xfrm>
                    <a:prstGeom prst="rect">
                      <a:avLst/>
                    </a:prstGeom>
                  </p:spPr>
                </p:pic>
                <p:pic>
                  <p:nvPicPr>
                    <p:cNvPr id="28" name="Picture 27">
                      <a:extLst>
                        <a:ext uri="{FF2B5EF4-FFF2-40B4-BE49-F238E27FC236}">
                          <a16:creationId xmlns:a16="http://schemas.microsoft.com/office/drawing/2014/main" id="{9C2CF158-F841-4582-B08E-99194EFCC0D7}"/>
                        </a:ext>
                      </a:extLst>
                    </p:cNvPr>
                    <p:cNvPicPr>
                      <a:picLocks noChangeAspect="1"/>
                    </p:cNvPicPr>
                    <p:nvPr/>
                  </p:nvPicPr>
                  <p:blipFill>
                    <a:blip r:embed="rId11"/>
                    <a:stretch>
                      <a:fillRect/>
                    </a:stretch>
                  </p:blipFill>
                  <p:spPr>
                    <a:xfrm>
                      <a:off x="5953706" y="3693528"/>
                      <a:ext cx="584200" cy="698500"/>
                    </a:xfrm>
                    <a:prstGeom prst="rect">
                      <a:avLst/>
                    </a:prstGeom>
                  </p:spPr>
                </p:pic>
                <p:pic>
                  <p:nvPicPr>
                    <p:cNvPr id="29" name="Picture 28">
                      <a:extLst>
                        <a:ext uri="{FF2B5EF4-FFF2-40B4-BE49-F238E27FC236}">
                          <a16:creationId xmlns:a16="http://schemas.microsoft.com/office/drawing/2014/main" id="{97BF1180-E24A-4B9E-A007-13A212611802}"/>
                        </a:ext>
                      </a:extLst>
                    </p:cNvPr>
                    <p:cNvPicPr>
                      <a:picLocks noChangeAspect="1"/>
                    </p:cNvPicPr>
                    <p:nvPr/>
                  </p:nvPicPr>
                  <p:blipFill>
                    <a:blip r:embed="rId12"/>
                    <a:stretch>
                      <a:fillRect/>
                    </a:stretch>
                  </p:blipFill>
                  <p:spPr>
                    <a:xfrm>
                      <a:off x="7154913" y="4913230"/>
                      <a:ext cx="663065" cy="867085"/>
                    </a:xfrm>
                    <a:prstGeom prst="rect">
                      <a:avLst/>
                    </a:prstGeom>
                  </p:spPr>
                </p:pic>
                <p:pic>
                  <p:nvPicPr>
                    <p:cNvPr id="30" name="Picture 29">
                      <a:extLst>
                        <a:ext uri="{FF2B5EF4-FFF2-40B4-BE49-F238E27FC236}">
                          <a16:creationId xmlns:a16="http://schemas.microsoft.com/office/drawing/2014/main" id="{ED7AAA0E-0026-40EE-83A5-F24B36297333}"/>
                        </a:ext>
                      </a:extLst>
                    </p:cNvPr>
                    <p:cNvPicPr>
                      <a:picLocks noChangeAspect="1"/>
                    </p:cNvPicPr>
                    <p:nvPr/>
                  </p:nvPicPr>
                  <p:blipFill>
                    <a:blip r:embed="rId13"/>
                    <a:stretch>
                      <a:fillRect/>
                    </a:stretch>
                  </p:blipFill>
                  <p:spPr>
                    <a:xfrm>
                      <a:off x="7980652" y="4929647"/>
                      <a:ext cx="584200" cy="688521"/>
                    </a:xfrm>
                    <a:prstGeom prst="rect">
                      <a:avLst/>
                    </a:prstGeom>
                  </p:spPr>
                </p:pic>
                <p:pic>
                  <p:nvPicPr>
                    <p:cNvPr id="31" name="Picture 30">
                      <a:extLst>
                        <a:ext uri="{FF2B5EF4-FFF2-40B4-BE49-F238E27FC236}">
                          <a16:creationId xmlns:a16="http://schemas.microsoft.com/office/drawing/2014/main" id="{A3963F80-411D-4D09-B9B6-E087FED0C329}"/>
                        </a:ext>
                      </a:extLst>
                    </p:cNvPr>
                    <p:cNvPicPr>
                      <a:picLocks noChangeAspect="1"/>
                    </p:cNvPicPr>
                    <p:nvPr/>
                  </p:nvPicPr>
                  <p:blipFill>
                    <a:blip r:embed="rId7"/>
                    <a:stretch>
                      <a:fillRect/>
                    </a:stretch>
                  </p:blipFill>
                  <p:spPr>
                    <a:xfrm>
                      <a:off x="3352977" y="3925544"/>
                      <a:ext cx="368300" cy="292100"/>
                    </a:xfrm>
                    <a:prstGeom prst="rect">
                      <a:avLst/>
                    </a:prstGeom>
                  </p:spPr>
                </p:pic>
                <p:pic>
                  <p:nvPicPr>
                    <p:cNvPr id="32" name="Picture 31">
                      <a:extLst>
                        <a:ext uri="{FF2B5EF4-FFF2-40B4-BE49-F238E27FC236}">
                          <a16:creationId xmlns:a16="http://schemas.microsoft.com/office/drawing/2014/main" id="{2C80F4B6-570E-41C6-A816-A8EBF51ACC6E}"/>
                        </a:ext>
                      </a:extLst>
                    </p:cNvPr>
                    <p:cNvPicPr>
                      <a:picLocks noChangeAspect="1"/>
                    </p:cNvPicPr>
                    <p:nvPr/>
                  </p:nvPicPr>
                  <p:blipFill>
                    <a:blip r:embed="rId8"/>
                    <a:stretch>
                      <a:fillRect/>
                    </a:stretch>
                  </p:blipFill>
                  <p:spPr>
                    <a:xfrm>
                      <a:off x="3352977" y="2865094"/>
                      <a:ext cx="368300" cy="292100"/>
                    </a:xfrm>
                    <a:prstGeom prst="rect">
                      <a:avLst/>
                    </a:prstGeom>
                  </p:spPr>
                </p:pic>
                <p:pic>
                  <p:nvPicPr>
                    <p:cNvPr id="33" name="Picture 32">
                      <a:extLst>
                        <a:ext uri="{FF2B5EF4-FFF2-40B4-BE49-F238E27FC236}">
                          <a16:creationId xmlns:a16="http://schemas.microsoft.com/office/drawing/2014/main" id="{FAAFBB3D-72D4-4381-AA15-87E8EC102B48}"/>
                        </a:ext>
                      </a:extLst>
                    </p:cNvPr>
                    <p:cNvPicPr>
                      <a:picLocks noChangeAspect="1"/>
                    </p:cNvPicPr>
                    <p:nvPr/>
                  </p:nvPicPr>
                  <p:blipFill>
                    <a:blip r:embed="rId8"/>
                    <a:stretch>
                      <a:fillRect/>
                    </a:stretch>
                  </p:blipFill>
                  <p:spPr>
                    <a:xfrm>
                      <a:off x="5232491" y="2863516"/>
                      <a:ext cx="368300" cy="292100"/>
                    </a:xfrm>
                    <a:prstGeom prst="rect">
                      <a:avLst/>
                    </a:prstGeom>
                  </p:spPr>
                </p:pic>
                <p:pic>
                  <p:nvPicPr>
                    <p:cNvPr id="34" name="Picture 33">
                      <a:extLst>
                        <a:ext uri="{FF2B5EF4-FFF2-40B4-BE49-F238E27FC236}">
                          <a16:creationId xmlns:a16="http://schemas.microsoft.com/office/drawing/2014/main" id="{6F78E274-66B9-4597-BC2C-CADA5AFE0314}"/>
                        </a:ext>
                      </a:extLst>
                    </p:cNvPr>
                    <p:cNvPicPr>
                      <a:picLocks noChangeAspect="1"/>
                    </p:cNvPicPr>
                    <p:nvPr/>
                  </p:nvPicPr>
                  <p:blipFill>
                    <a:blip r:embed="rId8"/>
                    <a:stretch>
                      <a:fillRect/>
                    </a:stretch>
                  </p:blipFill>
                  <p:spPr>
                    <a:xfrm>
                      <a:off x="6825562" y="2863516"/>
                      <a:ext cx="368300" cy="292100"/>
                    </a:xfrm>
                    <a:prstGeom prst="rect">
                      <a:avLst/>
                    </a:prstGeom>
                  </p:spPr>
                </p:pic>
                <p:pic>
                  <p:nvPicPr>
                    <p:cNvPr id="35" name="Picture 34">
                      <a:extLst>
                        <a:ext uri="{FF2B5EF4-FFF2-40B4-BE49-F238E27FC236}">
                          <a16:creationId xmlns:a16="http://schemas.microsoft.com/office/drawing/2014/main" id="{2A46CE94-A573-4515-9A8E-9413FFAC1795}"/>
                        </a:ext>
                      </a:extLst>
                    </p:cNvPr>
                    <p:cNvPicPr>
                      <a:picLocks noChangeAspect="1"/>
                    </p:cNvPicPr>
                    <p:nvPr/>
                  </p:nvPicPr>
                  <p:blipFill>
                    <a:blip r:embed="rId5"/>
                    <a:stretch>
                      <a:fillRect/>
                    </a:stretch>
                  </p:blipFill>
                  <p:spPr>
                    <a:xfrm>
                      <a:off x="5671296" y="2220995"/>
                      <a:ext cx="459399" cy="419101"/>
                    </a:xfrm>
                    <a:prstGeom prst="rect">
                      <a:avLst/>
                    </a:prstGeom>
                  </p:spPr>
                </p:pic>
                <p:pic>
                  <p:nvPicPr>
                    <p:cNvPr id="36" name="Picture 35">
                      <a:extLst>
                        <a:ext uri="{FF2B5EF4-FFF2-40B4-BE49-F238E27FC236}">
                          <a16:creationId xmlns:a16="http://schemas.microsoft.com/office/drawing/2014/main" id="{5C700DE8-42D6-4277-94A8-ED6CE8AD67D3}"/>
                        </a:ext>
                      </a:extLst>
                    </p:cNvPr>
                    <p:cNvPicPr>
                      <a:picLocks noChangeAspect="1"/>
                    </p:cNvPicPr>
                    <p:nvPr/>
                  </p:nvPicPr>
                  <p:blipFill>
                    <a:blip r:embed="rId5"/>
                    <a:stretch>
                      <a:fillRect/>
                    </a:stretch>
                  </p:blipFill>
                  <p:spPr>
                    <a:xfrm>
                      <a:off x="6223746" y="2220995"/>
                      <a:ext cx="459399" cy="419101"/>
                    </a:xfrm>
                    <a:prstGeom prst="rect">
                      <a:avLst/>
                    </a:prstGeom>
                  </p:spPr>
                </p:pic>
                <p:pic>
                  <p:nvPicPr>
                    <p:cNvPr id="37" name="Picture 36">
                      <a:extLst>
                        <a:ext uri="{FF2B5EF4-FFF2-40B4-BE49-F238E27FC236}">
                          <a16:creationId xmlns:a16="http://schemas.microsoft.com/office/drawing/2014/main" id="{123F9AAF-BFFE-47E7-A5D3-499B2A30BE4C}"/>
                        </a:ext>
                      </a:extLst>
                    </p:cNvPr>
                    <p:cNvPicPr>
                      <a:picLocks noChangeAspect="1"/>
                    </p:cNvPicPr>
                    <p:nvPr/>
                  </p:nvPicPr>
                  <p:blipFill>
                    <a:blip r:embed="rId7"/>
                    <a:stretch>
                      <a:fillRect/>
                    </a:stretch>
                  </p:blipFill>
                  <p:spPr>
                    <a:xfrm>
                      <a:off x="5216068" y="3881521"/>
                      <a:ext cx="368300" cy="292100"/>
                    </a:xfrm>
                    <a:prstGeom prst="rect">
                      <a:avLst/>
                    </a:prstGeom>
                  </p:spPr>
                </p:pic>
                <p:pic>
                  <p:nvPicPr>
                    <p:cNvPr id="38" name="Picture 37">
                      <a:extLst>
                        <a:ext uri="{FF2B5EF4-FFF2-40B4-BE49-F238E27FC236}">
                          <a16:creationId xmlns:a16="http://schemas.microsoft.com/office/drawing/2014/main" id="{07448FBA-D316-4557-97FA-6CC588786F2B}"/>
                        </a:ext>
                      </a:extLst>
                    </p:cNvPr>
                    <p:cNvPicPr>
                      <a:picLocks noChangeAspect="1"/>
                    </p:cNvPicPr>
                    <p:nvPr/>
                  </p:nvPicPr>
                  <p:blipFill>
                    <a:blip r:embed="rId7"/>
                    <a:stretch>
                      <a:fillRect/>
                    </a:stretch>
                  </p:blipFill>
                  <p:spPr>
                    <a:xfrm>
                      <a:off x="6825562" y="3888373"/>
                      <a:ext cx="368300" cy="292100"/>
                    </a:xfrm>
                    <a:prstGeom prst="rect">
                      <a:avLst/>
                    </a:prstGeom>
                  </p:spPr>
                </p:pic>
                <p:sp>
                  <p:nvSpPr>
                    <p:cNvPr id="39" name="Rectangle 38">
                      <a:extLst>
                        <a:ext uri="{FF2B5EF4-FFF2-40B4-BE49-F238E27FC236}">
                          <a16:creationId xmlns:a16="http://schemas.microsoft.com/office/drawing/2014/main" id="{7EA2C492-735A-444D-95A3-1E85EF01E30D}"/>
                        </a:ext>
                      </a:extLst>
                    </p:cNvPr>
                    <p:cNvSpPr/>
                    <p:nvPr/>
                  </p:nvSpPr>
                  <p:spPr>
                    <a:xfrm>
                      <a:off x="222078" y="2259546"/>
                      <a:ext cx="1771519" cy="299786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BDF1D07-9A9A-41FF-B586-56DFBB4D2EC9}"/>
                        </a:ext>
                      </a:extLst>
                    </p:cNvPr>
                    <p:cNvSpPr txBox="1"/>
                    <p:nvPr/>
                  </p:nvSpPr>
                  <p:spPr>
                    <a:xfrm>
                      <a:off x="174544" y="1522381"/>
                      <a:ext cx="2065953" cy="705981"/>
                    </a:xfrm>
                    <a:prstGeom prst="rect">
                      <a:avLst/>
                    </a:prstGeom>
                    <a:noFill/>
                  </p:spPr>
                  <p:txBody>
                    <a:bodyPr wrap="square" rtlCol="0">
                      <a:spAutoFit/>
                    </a:bodyPr>
                    <a:lstStyle/>
                    <a:p>
                      <a:pPr algn="ctr"/>
                      <a:r>
                        <a:rPr lang="en-US" sz="1100" b="1">
                          <a:latin typeface="Arial Black" panose="020B0604020202020204" pitchFamily="34" charset="0"/>
                          <a:cs typeface="Arial Black" panose="020B0604020202020204" pitchFamily="34" charset="0"/>
                        </a:rPr>
                        <a:t>Program Evaluation, Surveillance, </a:t>
                      </a:r>
                    </a:p>
                    <a:p>
                      <a:pPr algn="ctr"/>
                      <a:r>
                        <a:rPr lang="en-US" sz="1100" b="1">
                          <a:latin typeface="Arial Black" panose="020B0604020202020204" pitchFamily="34" charset="0"/>
                          <a:cs typeface="Arial Black" panose="020B0604020202020204" pitchFamily="34" charset="0"/>
                        </a:rPr>
                        <a:t>and Research</a:t>
                      </a:r>
                    </a:p>
                  </p:txBody>
                </p:sp>
                <p:sp>
                  <p:nvSpPr>
                    <p:cNvPr id="41" name="TextBox 40">
                      <a:extLst>
                        <a:ext uri="{FF2B5EF4-FFF2-40B4-BE49-F238E27FC236}">
                          <a16:creationId xmlns:a16="http://schemas.microsoft.com/office/drawing/2014/main" id="{1DF086CE-0CE5-4FBE-9DF4-BDAFB7936670}"/>
                        </a:ext>
                      </a:extLst>
                    </p:cNvPr>
                    <p:cNvSpPr txBox="1"/>
                    <p:nvPr/>
                  </p:nvSpPr>
                  <p:spPr>
                    <a:xfrm>
                      <a:off x="2683113" y="1780680"/>
                      <a:ext cx="690510" cy="276999"/>
                    </a:xfrm>
                    <a:prstGeom prst="rect">
                      <a:avLst/>
                    </a:prstGeom>
                    <a:noFill/>
                  </p:spPr>
                  <p:txBody>
                    <a:bodyPr wrap="none" rtlCol="0">
                      <a:spAutoFit/>
                    </a:bodyPr>
                    <a:lstStyle/>
                    <a:p>
                      <a:pPr algn="ctr"/>
                      <a:r>
                        <a:rPr lang="en-US" sz="1200" b="1">
                          <a:latin typeface="Arial Black" panose="020B0604020202020204" pitchFamily="34" charset="0"/>
                          <a:cs typeface="Arial Black" panose="020B0604020202020204" pitchFamily="34" charset="0"/>
                        </a:rPr>
                        <a:t>Query</a:t>
                      </a:r>
                    </a:p>
                  </p:txBody>
                </p:sp>
                <p:grpSp>
                  <p:nvGrpSpPr>
                    <p:cNvPr id="42" name="Group 41">
                      <a:extLst>
                        <a:ext uri="{FF2B5EF4-FFF2-40B4-BE49-F238E27FC236}">
                          <a16:creationId xmlns:a16="http://schemas.microsoft.com/office/drawing/2014/main" id="{E5FF5E6A-E2D9-461D-A8F0-67CA85F6D9A4}"/>
                        </a:ext>
                      </a:extLst>
                    </p:cNvPr>
                    <p:cNvGrpSpPr/>
                    <p:nvPr/>
                  </p:nvGrpSpPr>
                  <p:grpSpPr>
                    <a:xfrm>
                      <a:off x="3812947" y="1556285"/>
                      <a:ext cx="1639111" cy="803052"/>
                      <a:chOff x="4093076" y="1667404"/>
                      <a:chExt cx="1257300" cy="615991"/>
                    </a:xfrm>
                  </p:grpSpPr>
                  <p:pic>
                    <p:nvPicPr>
                      <p:cNvPr id="51" name="Picture 50">
                        <a:extLst>
                          <a:ext uri="{FF2B5EF4-FFF2-40B4-BE49-F238E27FC236}">
                            <a16:creationId xmlns:a16="http://schemas.microsoft.com/office/drawing/2014/main" id="{F6E8F412-197B-4655-A046-7E09CB642554}"/>
                          </a:ext>
                        </a:extLst>
                      </p:cNvPr>
                      <p:cNvPicPr>
                        <a:picLocks noChangeAspect="1"/>
                      </p:cNvPicPr>
                      <p:nvPr/>
                    </p:nvPicPr>
                    <p:blipFill>
                      <a:blip r:embed="rId14"/>
                      <a:stretch>
                        <a:fillRect/>
                      </a:stretch>
                    </p:blipFill>
                    <p:spPr>
                      <a:xfrm>
                        <a:off x="4093076" y="1667404"/>
                        <a:ext cx="1257300" cy="609600"/>
                      </a:xfrm>
                      <a:prstGeom prst="rect">
                        <a:avLst/>
                      </a:prstGeom>
                    </p:spPr>
                  </p:pic>
                  <p:sp>
                    <p:nvSpPr>
                      <p:cNvPr id="52" name="TextBox 51">
                        <a:extLst>
                          <a:ext uri="{FF2B5EF4-FFF2-40B4-BE49-F238E27FC236}">
                            <a16:creationId xmlns:a16="http://schemas.microsoft.com/office/drawing/2014/main" id="{5E615521-91CE-4515-994A-FDC14406D4A0}"/>
                          </a:ext>
                        </a:extLst>
                      </p:cNvPr>
                      <p:cNvSpPr txBox="1"/>
                      <p:nvPr/>
                    </p:nvSpPr>
                    <p:spPr>
                      <a:xfrm>
                        <a:off x="4174718" y="1787619"/>
                        <a:ext cx="970107" cy="495776"/>
                      </a:xfrm>
                      <a:prstGeom prst="rect">
                        <a:avLst/>
                      </a:prstGeom>
                      <a:noFill/>
                    </p:spPr>
                    <p:txBody>
                      <a:bodyPr wrap="none" rtlCol="0">
                        <a:spAutoFit/>
                      </a:bodyPr>
                      <a:lstStyle/>
                      <a:p>
                        <a:pPr algn="ctr"/>
                        <a:r>
                          <a:rPr lang="en-US" sz="1200" b="1">
                            <a:latin typeface="Arial Black" panose="020B0604020202020204" pitchFamily="34" charset="0"/>
                            <a:cs typeface="Arial Black" panose="020B0604020202020204" pitchFamily="34" charset="0"/>
                          </a:rPr>
                          <a:t>Data</a:t>
                        </a:r>
                      </a:p>
                      <a:p>
                        <a:pPr algn="ctr"/>
                        <a:r>
                          <a:rPr lang="en-US" sz="1200" b="1">
                            <a:latin typeface="Arial Black" panose="020B0604020202020204" pitchFamily="34" charset="0"/>
                            <a:cs typeface="Arial Black" panose="020B0604020202020204" pitchFamily="34" charset="0"/>
                          </a:rPr>
                          <a:t>Coordinating</a:t>
                        </a:r>
                      </a:p>
                      <a:p>
                        <a:pPr algn="ctr"/>
                        <a:r>
                          <a:rPr lang="en-US" sz="1200" b="1">
                            <a:latin typeface="Arial Black" panose="020B0604020202020204" pitchFamily="34" charset="0"/>
                            <a:cs typeface="Arial Black" panose="020B0604020202020204" pitchFamily="34" charset="0"/>
                          </a:rPr>
                          <a:t>Center</a:t>
                        </a:r>
                      </a:p>
                    </p:txBody>
                  </p:sp>
                </p:grpSp>
                <p:sp>
                  <p:nvSpPr>
                    <p:cNvPr id="43" name="TextBox 42">
                      <a:extLst>
                        <a:ext uri="{FF2B5EF4-FFF2-40B4-BE49-F238E27FC236}">
                          <a16:creationId xmlns:a16="http://schemas.microsoft.com/office/drawing/2014/main" id="{8C7A1603-A2B3-412B-B0BA-8D064923A3E7}"/>
                        </a:ext>
                      </a:extLst>
                    </p:cNvPr>
                    <p:cNvSpPr txBox="1"/>
                    <p:nvPr/>
                  </p:nvSpPr>
                  <p:spPr>
                    <a:xfrm>
                      <a:off x="5811007" y="1664202"/>
                      <a:ext cx="835485" cy="461665"/>
                    </a:xfrm>
                    <a:prstGeom prst="rect">
                      <a:avLst/>
                    </a:prstGeom>
                    <a:noFill/>
                  </p:spPr>
                  <p:txBody>
                    <a:bodyPr wrap="none" rtlCol="0">
                      <a:spAutoFit/>
                    </a:bodyPr>
                    <a:lstStyle/>
                    <a:p>
                      <a:pPr algn="ctr"/>
                      <a:r>
                        <a:rPr lang="en-US" sz="1200" b="1">
                          <a:latin typeface="Arial Black" panose="020B0604020202020204" pitchFamily="34" charset="0"/>
                          <a:cs typeface="Arial Black" panose="020B0604020202020204" pitchFamily="34" charset="0"/>
                        </a:rPr>
                        <a:t>Local</a:t>
                      </a:r>
                    </a:p>
                    <a:p>
                      <a:pPr algn="ctr"/>
                      <a:r>
                        <a:rPr lang="en-US" sz="1200" b="1">
                          <a:latin typeface="Arial Black" panose="020B0604020202020204" pitchFamily="34" charset="0"/>
                          <a:cs typeface="Arial Black" panose="020B0604020202020204" pitchFamily="34" charset="0"/>
                        </a:rPr>
                        <a:t>Queries</a:t>
                      </a:r>
                    </a:p>
                  </p:txBody>
                </p:sp>
                <p:sp>
                  <p:nvSpPr>
                    <p:cNvPr id="44" name="TextBox 43">
                      <a:extLst>
                        <a:ext uri="{FF2B5EF4-FFF2-40B4-BE49-F238E27FC236}">
                          <a16:creationId xmlns:a16="http://schemas.microsoft.com/office/drawing/2014/main" id="{FBE73A18-2DE3-424C-A081-2D090D9A790D}"/>
                        </a:ext>
                      </a:extLst>
                    </p:cNvPr>
                    <p:cNvSpPr txBox="1"/>
                    <p:nvPr/>
                  </p:nvSpPr>
                  <p:spPr>
                    <a:xfrm>
                      <a:off x="2281335" y="4467982"/>
                      <a:ext cx="1228220" cy="461665"/>
                    </a:xfrm>
                    <a:prstGeom prst="rect">
                      <a:avLst/>
                    </a:prstGeom>
                    <a:noFill/>
                  </p:spPr>
                  <p:txBody>
                    <a:bodyPr wrap="none" rtlCol="0">
                      <a:spAutoFit/>
                    </a:bodyPr>
                    <a:lstStyle/>
                    <a:p>
                      <a:pPr algn="ctr"/>
                      <a:r>
                        <a:rPr lang="en-US" sz="1200" b="1">
                          <a:latin typeface="Arial Black" panose="020B0604020202020204" pitchFamily="34" charset="0"/>
                          <a:cs typeface="Arial Black" panose="020B0604020202020204" pitchFamily="34" charset="0"/>
                        </a:rPr>
                        <a:t>Longitudinal</a:t>
                      </a:r>
                    </a:p>
                    <a:p>
                      <a:pPr algn="ctr"/>
                      <a:r>
                        <a:rPr lang="en-US" sz="1200" b="1">
                          <a:latin typeface="Arial Black" panose="020B0604020202020204" pitchFamily="34" charset="0"/>
                          <a:cs typeface="Arial Black" panose="020B0604020202020204" pitchFamily="34" charset="0"/>
                        </a:rPr>
                        <a:t>Records</a:t>
                      </a:r>
                    </a:p>
                  </p:txBody>
                </p:sp>
                <p:pic>
                  <p:nvPicPr>
                    <p:cNvPr id="45" name="Picture 44" descr="A close up of a sign&#10;&#10;Description automatically generated">
                      <a:extLst>
                        <a:ext uri="{FF2B5EF4-FFF2-40B4-BE49-F238E27FC236}">
                          <a16:creationId xmlns:a16="http://schemas.microsoft.com/office/drawing/2014/main" id="{F02A6D3C-DFF8-4CA1-88A2-7A54AECA2865}"/>
                        </a:ext>
                      </a:extLst>
                    </p:cNvPr>
                    <p:cNvPicPr>
                      <a:picLocks noChangeAspect="1"/>
                    </p:cNvPicPr>
                    <p:nvPr/>
                  </p:nvPicPr>
                  <p:blipFill>
                    <a:blip r:embed="rId15"/>
                    <a:stretch>
                      <a:fillRect/>
                    </a:stretch>
                  </p:blipFill>
                  <p:spPr>
                    <a:xfrm>
                      <a:off x="7539851" y="2509266"/>
                      <a:ext cx="1951564" cy="910056"/>
                    </a:xfrm>
                    <a:prstGeom prst="rect">
                      <a:avLst/>
                    </a:prstGeom>
                  </p:spPr>
                </p:pic>
                <p:pic>
                  <p:nvPicPr>
                    <p:cNvPr id="46" name="Picture 45" descr="A close up of a sign&#10;&#10;Description automatically generated">
                      <a:extLst>
                        <a:ext uri="{FF2B5EF4-FFF2-40B4-BE49-F238E27FC236}">
                          <a16:creationId xmlns:a16="http://schemas.microsoft.com/office/drawing/2014/main" id="{6FB5F619-9006-4B39-A190-6A78E4067E98}"/>
                        </a:ext>
                      </a:extLst>
                    </p:cNvPr>
                    <p:cNvPicPr>
                      <a:picLocks noChangeAspect="1"/>
                    </p:cNvPicPr>
                    <p:nvPr/>
                  </p:nvPicPr>
                  <p:blipFill>
                    <a:blip r:embed="rId16"/>
                    <a:stretch>
                      <a:fillRect/>
                    </a:stretch>
                  </p:blipFill>
                  <p:spPr>
                    <a:xfrm>
                      <a:off x="7656825" y="3794821"/>
                      <a:ext cx="1866328" cy="817958"/>
                    </a:xfrm>
                    <a:prstGeom prst="rect">
                      <a:avLst/>
                    </a:prstGeom>
                  </p:spPr>
                </p:pic>
                <p:pic>
                  <p:nvPicPr>
                    <p:cNvPr id="47" name="Picture 46" descr="A picture containing building&#10;&#10;Description automatically generated">
                      <a:extLst>
                        <a:ext uri="{FF2B5EF4-FFF2-40B4-BE49-F238E27FC236}">
                          <a16:creationId xmlns:a16="http://schemas.microsoft.com/office/drawing/2014/main" id="{657AFFB0-8CDE-4090-A7D2-622E83CAD9D4}"/>
                        </a:ext>
                      </a:extLst>
                    </p:cNvPr>
                    <p:cNvPicPr>
                      <a:picLocks noChangeAspect="1"/>
                    </p:cNvPicPr>
                    <p:nvPr/>
                  </p:nvPicPr>
                  <p:blipFill>
                    <a:blip r:embed="rId17"/>
                    <a:stretch>
                      <a:fillRect/>
                    </a:stretch>
                  </p:blipFill>
                  <p:spPr>
                    <a:xfrm>
                      <a:off x="9666285" y="4686525"/>
                      <a:ext cx="1650804" cy="1159274"/>
                    </a:xfrm>
                    <a:prstGeom prst="rect">
                      <a:avLst/>
                    </a:prstGeom>
                  </p:spPr>
                </p:pic>
                <p:pic>
                  <p:nvPicPr>
                    <p:cNvPr id="49" name="Picture 48">
                      <a:extLst>
                        <a:ext uri="{FF2B5EF4-FFF2-40B4-BE49-F238E27FC236}">
                          <a16:creationId xmlns:a16="http://schemas.microsoft.com/office/drawing/2014/main" id="{2F025BD1-C78E-4904-894B-23D0CC5FBA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9359" y="4274060"/>
                      <a:ext cx="431800" cy="838200"/>
                    </a:xfrm>
                    <a:prstGeom prst="rect">
                      <a:avLst/>
                    </a:prstGeom>
                  </p:spPr>
                </p:pic>
                <p:pic>
                  <p:nvPicPr>
                    <p:cNvPr id="50" name="Picture 49">
                      <a:extLst>
                        <a:ext uri="{FF2B5EF4-FFF2-40B4-BE49-F238E27FC236}">
                          <a16:creationId xmlns:a16="http://schemas.microsoft.com/office/drawing/2014/main" id="{BF7D173E-E9B0-4006-ADE0-41A12E17EF5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1027" y="3049245"/>
                      <a:ext cx="584200" cy="876299"/>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5E187D58-58AD-4BDA-8015-AD96DC654E00}"/>
                      </a:ext>
                    </a:extLst>
                  </p:cNvPr>
                  <p:cNvPicPr>
                    <a:picLocks noChangeAspect="1"/>
                  </p:cNvPicPr>
                  <p:nvPr/>
                </p:nvPicPr>
                <p:blipFill>
                  <a:blip r:embed="rId20"/>
                  <a:stretch>
                    <a:fillRect/>
                  </a:stretch>
                </p:blipFill>
                <p:spPr>
                  <a:xfrm>
                    <a:off x="10435812" y="2446908"/>
                    <a:ext cx="1481821" cy="684994"/>
                  </a:xfrm>
                  <a:prstGeom prst="rect">
                    <a:avLst/>
                  </a:prstGeom>
                </p:spPr>
              </p:pic>
            </p:grpSp>
            <p:grpSp>
              <p:nvGrpSpPr>
                <p:cNvPr id="2" name="Group 1">
                  <a:extLst>
                    <a:ext uri="{FF2B5EF4-FFF2-40B4-BE49-F238E27FC236}">
                      <a16:creationId xmlns:a16="http://schemas.microsoft.com/office/drawing/2014/main" id="{31080D59-3218-4D4F-9E82-B2D2741B57A5}"/>
                    </a:ext>
                  </a:extLst>
                </p:cNvPr>
                <p:cNvGrpSpPr/>
                <p:nvPr/>
              </p:nvGrpSpPr>
              <p:grpSpPr>
                <a:xfrm>
                  <a:off x="722006" y="1465832"/>
                  <a:ext cx="7247592" cy="3223948"/>
                  <a:chOff x="722006" y="1465832"/>
                  <a:chExt cx="7247592" cy="3223948"/>
                </a:xfrm>
              </p:grpSpPr>
              <p:sp>
                <p:nvSpPr>
                  <p:cNvPr id="5" name="10-Point Star 4">
                    <a:extLst>
                      <a:ext uri="{C183D7F6-B498-43B3-948B-1728B52AA6E4}">
                        <adec:decorative xmlns:adec="http://schemas.microsoft.com/office/drawing/2017/decorative" xmlns="" val="1"/>
                      </a:ext>
                    </a:extLst>
                  </p:cNvPr>
                  <p:cNvSpPr>
                    <a:spLocks noChangeAspect="1"/>
                  </p:cNvSpPr>
                  <p:nvPr/>
                </p:nvSpPr>
                <p:spPr>
                  <a:xfrm>
                    <a:off x="722006" y="1465832"/>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1" name="10-Point Star 10">
                    <a:extLst>
                      <a:ext uri="{C183D7F6-B498-43B3-948B-1728B52AA6E4}">
                        <adec:decorative xmlns:adec="http://schemas.microsoft.com/office/drawing/2017/decorative" xmlns="" val="1"/>
                      </a:ext>
                    </a:extLst>
                  </p:cNvPr>
                  <p:cNvSpPr>
                    <a:spLocks noChangeAspect="1"/>
                  </p:cNvSpPr>
                  <p:nvPr/>
                </p:nvSpPr>
                <p:spPr>
                  <a:xfrm>
                    <a:off x="3180283" y="4461180"/>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3" name="10-Point Star 12">
                    <a:extLst>
                      <a:ext uri="{C183D7F6-B498-43B3-948B-1728B52AA6E4}">
                        <adec:decorative xmlns:adec="http://schemas.microsoft.com/office/drawing/2017/decorative" xmlns="" val="1"/>
                      </a:ext>
                    </a:extLst>
                  </p:cNvPr>
                  <p:cNvSpPr>
                    <a:spLocks noChangeAspect="1"/>
                  </p:cNvSpPr>
                  <p:nvPr/>
                </p:nvSpPr>
                <p:spPr>
                  <a:xfrm>
                    <a:off x="7740998" y="1582840"/>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4" name="10-Point Star 13">
                    <a:extLst>
                      <a:ext uri="{C183D7F6-B498-43B3-948B-1728B52AA6E4}">
                        <adec:decorative xmlns:adec="http://schemas.microsoft.com/office/drawing/2017/decorative" xmlns="" val="1"/>
                      </a:ext>
                    </a:extLst>
                  </p:cNvPr>
                  <p:cNvSpPr>
                    <a:spLocks noChangeAspect="1"/>
                  </p:cNvSpPr>
                  <p:nvPr/>
                </p:nvSpPr>
                <p:spPr>
                  <a:xfrm>
                    <a:off x="4601997" y="3886800"/>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5" name="10-Point Star 14">
                    <a:extLst>
                      <a:ext uri="{C183D7F6-B498-43B3-948B-1728B52AA6E4}">
                        <adec:decorative xmlns:adec="http://schemas.microsoft.com/office/drawing/2017/decorative" xmlns="" val="1"/>
                      </a:ext>
                    </a:extLst>
                  </p:cNvPr>
                  <p:cNvSpPr>
                    <a:spLocks noChangeAspect="1"/>
                  </p:cNvSpPr>
                  <p:nvPr/>
                </p:nvSpPr>
                <p:spPr>
                  <a:xfrm>
                    <a:off x="3978862" y="1517622"/>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grpSp>
          </p:grpSp>
          <p:pic>
            <p:nvPicPr>
              <p:cNvPr id="9" name="Picture 9">
                <a:extLst>
                  <a:ext uri="{FF2B5EF4-FFF2-40B4-BE49-F238E27FC236}">
                    <a16:creationId xmlns:a16="http://schemas.microsoft.com/office/drawing/2014/main" id="{92674191-3CE6-4986-9097-A9EE82C5C981}"/>
                  </a:ext>
                </a:extLst>
              </p:cNvPr>
              <p:cNvPicPr>
                <a:picLocks noChangeAspect="1"/>
              </p:cNvPicPr>
              <p:nvPr/>
            </p:nvPicPr>
            <p:blipFill>
              <a:blip r:embed="rId21"/>
              <a:stretch>
                <a:fillRect/>
              </a:stretch>
            </p:blipFill>
            <p:spPr>
              <a:xfrm>
                <a:off x="9007475" y="1503363"/>
                <a:ext cx="1200150" cy="701675"/>
              </a:xfrm>
              <a:prstGeom prst="rect">
                <a:avLst/>
              </a:prstGeom>
            </p:spPr>
          </p:pic>
        </p:grpSp>
        <p:pic>
          <p:nvPicPr>
            <p:cNvPr id="53" name="Picture 52">
              <a:extLst>
                <a:ext uri="{FF2B5EF4-FFF2-40B4-BE49-F238E27FC236}">
                  <a16:creationId xmlns:a16="http://schemas.microsoft.com/office/drawing/2014/main" id="{2DD3745F-0EA6-4AB0-BA05-24C8EDB6369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966996" y="3275311"/>
              <a:ext cx="1743048" cy="740377"/>
            </a:xfrm>
            <a:prstGeom prst="rect">
              <a:avLst/>
            </a:prstGeom>
          </p:spPr>
        </p:pic>
      </p:grpSp>
    </p:spTree>
    <p:extLst>
      <p:ext uri="{BB962C8B-B14F-4D97-AF65-F5344CB8AC3E}">
        <p14:creationId xmlns:p14="http://schemas.microsoft.com/office/powerpoint/2010/main" val="869426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E0012-89DA-6064-9F7A-BB5FB304E5EB}"/>
              </a:ext>
            </a:extLst>
          </p:cNvPr>
          <p:cNvSpPr/>
          <p:nvPr/>
        </p:nvSpPr>
        <p:spPr>
          <a:xfrm>
            <a:off x="9677400" y="5734050"/>
            <a:ext cx="2447925"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3FA2EDCD-9EFC-4DDB-9B7F-DAA39B9B9DCD}"/>
              </a:ext>
            </a:extLst>
          </p:cNvPr>
          <p:cNvSpPr txBox="1">
            <a:spLocks noGrp="1"/>
          </p:cNvSpPr>
          <p:nvPr>
            <p:ph type="title" idx="4294967295"/>
          </p:nvPr>
        </p:nvSpPr>
        <p:spPr>
          <a:xfrm>
            <a:off x="309880" y="0"/>
            <a:ext cx="8437880" cy="1162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5">
                    <a:lumMod val="50000"/>
                  </a:schemeClr>
                </a:solidFill>
                <a:effectLst/>
                <a:uLnTx/>
                <a:uFillTx/>
                <a:latin typeface="Arial" panose="020B0604020202020204" pitchFamily="34" charset="0"/>
                <a:ea typeface="+mj-ea"/>
                <a:cs typeface="Arial" panose="020B0604020202020204" pitchFamily="34" charset="0"/>
              </a:rPr>
              <a:t>CODI Evolution</a:t>
            </a:r>
          </a:p>
        </p:txBody>
      </p:sp>
      <p:sp>
        <p:nvSpPr>
          <p:cNvPr id="7" name="Content Placeholder 2">
            <a:extLst>
              <a:ext uri="{FF2B5EF4-FFF2-40B4-BE49-F238E27FC236}">
                <a16:creationId xmlns:a16="http://schemas.microsoft.com/office/drawing/2014/main" id="{79B99DBC-1169-4CC8-A47F-DA28C959EFB6}"/>
              </a:ext>
            </a:extLst>
          </p:cNvPr>
          <p:cNvSpPr txBox="1">
            <a:spLocks/>
          </p:cNvSpPr>
          <p:nvPr/>
        </p:nvSpPr>
        <p:spPr>
          <a:xfrm>
            <a:off x="538477" y="1363042"/>
            <a:ext cx="4837043" cy="572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ysClr val="windowText" lastClr="0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D8C01356-9C84-6037-2E18-B8229276C26F}"/>
              </a:ext>
            </a:extLst>
          </p:cNvPr>
          <p:cNvGraphicFramePr>
            <a:graphicFrameLocks noGrp="1"/>
          </p:cNvGraphicFramePr>
          <p:nvPr>
            <p:extLst>
              <p:ext uri="{D42A27DB-BD31-4B8C-83A1-F6EECF244321}">
                <p14:modId xmlns:p14="http://schemas.microsoft.com/office/powerpoint/2010/main" val="3080334173"/>
              </p:ext>
            </p:extLst>
          </p:nvPr>
        </p:nvGraphicFramePr>
        <p:xfrm>
          <a:off x="633662" y="1294662"/>
          <a:ext cx="10924676" cy="5098155"/>
        </p:xfrm>
        <a:graphic>
          <a:graphicData uri="http://schemas.openxmlformats.org/drawingml/2006/table">
            <a:tbl>
              <a:tblPr firstRow="1" bandRow="1">
                <a:tableStyleId>{5C22544A-7EE6-4342-B048-85BDC9FD1C3A}</a:tableStyleId>
              </a:tblPr>
              <a:tblGrid>
                <a:gridCol w="1952060">
                  <a:extLst>
                    <a:ext uri="{9D8B030D-6E8A-4147-A177-3AD203B41FA5}">
                      <a16:colId xmlns:a16="http://schemas.microsoft.com/office/drawing/2014/main" val="571914625"/>
                    </a:ext>
                  </a:extLst>
                </a:gridCol>
                <a:gridCol w="4486308">
                  <a:extLst>
                    <a:ext uri="{9D8B030D-6E8A-4147-A177-3AD203B41FA5}">
                      <a16:colId xmlns:a16="http://schemas.microsoft.com/office/drawing/2014/main" val="3627281570"/>
                    </a:ext>
                  </a:extLst>
                </a:gridCol>
                <a:gridCol w="4486308">
                  <a:extLst>
                    <a:ext uri="{9D8B030D-6E8A-4147-A177-3AD203B41FA5}">
                      <a16:colId xmlns:a16="http://schemas.microsoft.com/office/drawing/2014/main" val="2443556097"/>
                    </a:ext>
                  </a:extLst>
                </a:gridCol>
              </a:tblGrid>
              <a:tr h="5102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CODI</a:t>
                      </a:r>
                      <a:r>
                        <a:rPr lang="en-US" sz="2400">
                          <a:solidFill>
                            <a:schemeClr val="bg1"/>
                          </a:solidFill>
                          <a:latin typeface="Arial" panose="020B0604020202020204" pitchFamily="34" charset="0"/>
                          <a:cs typeface="Arial" panose="020B0604020202020204" pitchFamily="34" charset="0"/>
                        </a:rPr>
                        <a:t>@Colorado</a:t>
                      </a:r>
                      <a:endParaRPr kumimoji="0" lang="en-US" sz="2400" b="1" i="0" u="none" strike="noStrike" kern="1200" cap="none" spc="0" normalizeH="0" baseline="0" noProof="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txBody>
                  <a:tcPr>
                    <a:lnR w="762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CODI@North Carolina</a:t>
                      </a:r>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493355440"/>
                  </a:ext>
                </a:extLst>
              </a:tr>
              <a:tr h="807281">
                <a:tc>
                  <a:txBody>
                    <a:bodyPr/>
                    <a:lstStyle/>
                    <a:p>
                      <a:r>
                        <a:rPr lang="en-US" sz="2000" b="1"/>
                        <a:t>Participating Organizations</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spcAft>
                          <a:spcPts val="600"/>
                        </a:spcAft>
                        <a:buFont typeface="Arial" panose="020B0604020202020204" pitchFamily="34" charset="0"/>
                        <a:buChar char="•"/>
                      </a:pPr>
                      <a:r>
                        <a:rPr lang="en-US"/>
                        <a:t>3 clinical and 2 community organizations</a:t>
                      </a:r>
                    </a:p>
                    <a:p>
                      <a:pPr marL="285750" indent="-285750">
                        <a:spcAft>
                          <a:spcPts val="600"/>
                        </a:spcAft>
                        <a:buFont typeface="Arial" panose="020B0604020202020204" pitchFamily="34" charset="0"/>
                        <a:buChar char="•"/>
                      </a:pPr>
                      <a:r>
                        <a:rPr lang="en-US"/>
                        <a:t>Integrated into existing network</a:t>
                      </a:r>
                    </a:p>
                  </a:txBody>
                  <a:tcPr>
                    <a:lnR w="762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a:solidFill>
                            <a:schemeClr val="dk1"/>
                          </a:solidFill>
                          <a:latin typeface="+mn-lt"/>
                          <a:ea typeface="+mn-ea"/>
                          <a:cs typeface="+mn-cs"/>
                        </a:rPr>
                        <a:t>2 clinical and 5 community organizations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a:solidFill>
                            <a:schemeClr val="dk1"/>
                          </a:solidFill>
                          <a:latin typeface="+mn-lt"/>
                          <a:ea typeface="+mn-ea"/>
                          <a:cs typeface="+mn-cs"/>
                        </a:rPr>
                        <a:t>Created network from scratch</a:t>
                      </a:r>
                    </a:p>
                  </a:txBody>
                  <a:tcPr>
                    <a:lnL w="762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9695152"/>
                  </a:ext>
                </a:extLst>
              </a:tr>
              <a:tr h="1189786">
                <a:tc>
                  <a:txBody>
                    <a:bodyPr/>
                    <a:lstStyle/>
                    <a:p>
                      <a:r>
                        <a:rPr lang="en-US" sz="2000" b="1"/>
                        <a:t>Focus of the Network</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spcAft>
                          <a:spcPts val="600"/>
                        </a:spcAft>
                        <a:buFont typeface="Arial" panose="020B0604020202020204" pitchFamily="34" charset="0"/>
                        <a:buChar char="•"/>
                      </a:pPr>
                      <a:r>
                        <a:rPr lang="en-US"/>
                        <a:t>Pediatric population</a:t>
                      </a:r>
                    </a:p>
                    <a:p>
                      <a:pPr marL="285750" indent="-285750">
                        <a:spcAft>
                          <a:spcPts val="600"/>
                        </a:spcAft>
                        <a:buFont typeface="Arial" panose="020B0604020202020204" pitchFamily="34" charset="0"/>
                        <a:buChar char="•"/>
                      </a:pPr>
                      <a:r>
                        <a:rPr lang="en-US"/>
                        <a:t>Started with a focus on obesity</a:t>
                      </a:r>
                    </a:p>
                    <a:p>
                      <a:pPr marL="285750" indent="-285750">
                        <a:spcAft>
                          <a:spcPts val="600"/>
                        </a:spcAft>
                        <a:buFont typeface="Arial" panose="020B0604020202020204" pitchFamily="34" charset="0"/>
                        <a:buChar char="•"/>
                      </a:pPr>
                      <a:r>
                        <a:rPr lang="en-US"/>
                        <a:t>SDOH</a:t>
                      </a:r>
                    </a:p>
                  </a:txBody>
                  <a:tcPr>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Pediatric and adult population</a:t>
                      </a:r>
                    </a:p>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All chronic conditions</a:t>
                      </a:r>
                    </a:p>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SDOH</a:t>
                      </a:r>
                    </a:p>
                  </a:txBody>
                  <a:tcPr>
                    <a:lnL w="762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084830"/>
                  </a:ext>
                </a:extLst>
              </a:tr>
              <a:tr h="1257762">
                <a:tc>
                  <a:txBody>
                    <a:bodyPr/>
                    <a:lstStyle/>
                    <a:p>
                      <a:r>
                        <a:rPr lang="en-US" sz="2000" b="1"/>
                        <a:t>Technology</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Developed privacy preserving record linkage (PPRL) solution</a:t>
                      </a:r>
                    </a:p>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Longitudinal pediatric EHR height &amp; weight data cleaning</a:t>
                      </a:r>
                    </a:p>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Weighted prevalence estimates by BMI category for kids</a:t>
                      </a:r>
                    </a:p>
                  </a:txBody>
                  <a:tcPr>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Enhanced the PPRL solution and expanded to household linkage</a:t>
                      </a:r>
                    </a:p>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Longitudinal adult EHR data cleaning</a:t>
                      </a:r>
                    </a:p>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Weighted prevalence estimates by BMI category for kids &amp; adults and co-occurring conditions</a:t>
                      </a:r>
                    </a:p>
                    <a:p>
                      <a:pPr marL="285750" indent="-285750" algn="l" defTabSz="914400" rtl="0" eaLnBrk="1" latinLnBrk="0" hangingPunct="1">
                        <a:spcAft>
                          <a:spcPts val="600"/>
                        </a:spcAft>
                        <a:buFont typeface="Arial" panose="020B0604020202020204" pitchFamily="34" charset="0"/>
                        <a:buChar char="•"/>
                      </a:pPr>
                      <a:r>
                        <a:rPr lang="en-US" sz="1800" kern="1200">
                          <a:solidFill>
                            <a:schemeClr val="dk1"/>
                          </a:solidFill>
                          <a:latin typeface="+mn-lt"/>
                          <a:ea typeface="+mn-ea"/>
                          <a:cs typeface="+mn-cs"/>
                        </a:rPr>
                        <a:t>FHIR implementation guides</a:t>
                      </a:r>
                    </a:p>
                    <a:p>
                      <a:pPr marL="285750" indent="-285750" algn="l" defTabSz="914400" rtl="0" eaLnBrk="1" latinLnBrk="0" hangingPunct="1">
                        <a:spcAft>
                          <a:spcPts val="600"/>
                        </a:spcAft>
                        <a:buFont typeface="Arial" panose="020B0604020202020204" pitchFamily="34" charset="0"/>
                        <a:buChar char="•"/>
                      </a:pPr>
                      <a:endParaRPr lang="en-US" sz="1800" kern="1200">
                        <a:solidFill>
                          <a:schemeClr val="dk1"/>
                        </a:solidFill>
                        <a:latin typeface="+mn-lt"/>
                        <a:ea typeface="+mn-ea"/>
                        <a:cs typeface="+mn-cs"/>
                      </a:endParaRPr>
                    </a:p>
                  </a:txBody>
                  <a:tcPr>
                    <a:lnL w="762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8208789"/>
                  </a:ext>
                </a:extLst>
              </a:tr>
            </a:tbl>
          </a:graphicData>
        </a:graphic>
      </p:graphicFrame>
    </p:spTree>
    <p:extLst>
      <p:ext uri="{BB962C8B-B14F-4D97-AF65-F5344CB8AC3E}">
        <p14:creationId xmlns:p14="http://schemas.microsoft.com/office/powerpoint/2010/main" val="1509252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B48B0C71-9269-C737-FD85-5341DBFFA154}"/>
              </a:ext>
            </a:extLst>
          </p:cNvPr>
          <p:cNvCxnSpPr>
            <a:cxnSpLocks/>
            <a:stCxn id="15" idx="1"/>
          </p:cNvCxnSpPr>
          <p:nvPr/>
        </p:nvCxnSpPr>
        <p:spPr>
          <a:xfrm>
            <a:off x="4641837" y="3154731"/>
            <a:ext cx="1" cy="2806245"/>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7F0F4A7-FDB0-4921-1B2F-39B32CAEE882}"/>
              </a:ext>
            </a:extLst>
          </p:cNvPr>
          <p:cNvSpPr txBox="1">
            <a:spLocks/>
          </p:cNvSpPr>
          <p:nvPr/>
        </p:nvSpPr>
        <p:spPr>
          <a:xfrm>
            <a:off x="128081" y="280761"/>
            <a:ext cx="10657037" cy="6944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Arial" panose="020B0604020202020204" pitchFamily="34" charset="0"/>
                <a:ea typeface="+mj-ea"/>
                <a:cs typeface="Arial" panose="020B0604020202020204" pitchFamily="34" charset="0"/>
              </a:rPr>
              <a:t>Timeline</a:t>
            </a:r>
          </a:p>
        </p:txBody>
      </p:sp>
      <p:cxnSp>
        <p:nvCxnSpPr>
          <p:cNvPr id="10" name="Straight Connector 9">
            <a:extLst>
              <a:ext uri="{FF2B5EF4-FFF2-40B4-BE49-F238E27FC236}">
                <a16:creationId xmlns:a16="http://schemas.microsoft.com/office/drawing/2014/main" id="{3E928F56-039A-5992-BE32-CBD2D3262693}"/>
              </a:ext>
            </a:extLst>
          </p:cNvPr>
          <p:cNvCxnSpPr>
            <a:cxnSpLocks/>
            <a:stCxn id="8" idx="1"/>
          </p:cNvCxnSpPr>
          <p:nvPr/>
        </p:nvCxnSpPr>
        <p:spPr>
          <a:xfrm>
            <a:off x="775749" y="1386779"/>
            <a:ext cx="1" cy="4516711"/>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162AE4-052C-061A-E4FC-EA68F574BCF6}"/>
              </a:ext>
            </a:extLst>
          </p:cNvPr>
          <p:cNvCxnSpPr>
            <a:cxnSpLocks/>
            <a:stCxn id="11" idx="1"/>
          </p:cNvCxnSpPr>
          <p:nvPr/>
        </p:nvCxnSpPr>
        <p:spPr>
          <a:xfrm>
            <a:off x="3358251" y="2350008"/>
            <a:ext cx="11693" cy="3624529"/>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56C3C48-BCDD-2606-C6DE-21849E3E172B}"/>
              </a:ext>
            </a:extLst>
          </p:cNvPr>
          <p:cNvSpPr/>
          <p:nvPr/>
        </p:nvSpPr>
        <p:spPr>
          <a:xfrm>
            <a:off x="4641838" y="3342116"/>
            <a:ext cx="4654562" cy="344726"/>
          </a:xfrm>
          <a:prstGeom prst="roundRect">
            <a:avLst/>
          </a:prstGeom>
          <a:solidFill>
            <a:schemeClr val="accent5"/>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a:t>NC network scoping &amp; partner engagement</a:t>
            </a:r>
          </a:p>
        </p:txBody>
      </p:sp>
      <p:cxnSp>
        <p:nvCxnSpPr>
          <p:cNvPr id="24" name="Straight Connector 23">
            <a:extLst>
              <a:ext uri="{FF2B5EF4-FFF2-40B4-BE49-F238E27FC236}">
                <a16:creationId xmlns:a16="http://schemas.microsoft.com/office/drawing/2014/main" id="{610DBE03-A01D-4F41-DE01-74F9AACA5F20}"/>
              </a:ext>
            </a:extLst>
          </p:cNvPr>
          <p:cNvCxnSpPr>
            <a:cxnSpLocks/>
            <a:stCxn id="23" idx="1"/>
          </p:cNvCxnSpPr>
          <p:nvPr/>
        </p:nvCxnSpPr>
        <p:spPr>
          <a:xfrm>
            <a:off x="5902041" y="4126266"/>
            <a:ext cx="0" cy="1970271"/>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B60489-5A81-2FD0-D301-770DD4E1EC93}"/>
              </a:ext>
            </a:extLst>
          </p:cNvPr>
          <p:cNvCxnSpPr>
            <a:cxnSpLocks/>
            <a:stCxn id="26" idx="1"/>
          </p:cNvCxnSpPr>
          <p:nvPr/>
        </p:nvCxnSpPr>
        <p:spPr>
          <a:xfrm>
            <a:off x="7097721" y="5015374"/>
            <a:ext cx="0" cy="1080626"/>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0CF88E-3AC5-9261-0F44-BCDF7BB93414}"/>
              </a:ext>
            </a:extLst>
          </p:cNvPr>
          <p:cNvCxnSpPr>
            <a:cxnSpLocks/>
            <a:stCxn id="31" idx="1"/>
          </p:cNvCxnSpPr>
          <p:nvPr/>
        </p:nvCxnSpPr>
        <p:spPr>
          <a:xfrm>
            <a:off x="2109740" y="1858051"/>
            <a:ext cx="1" cy="4045439"/>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graphicFrame>
        <p:nvGraphicFramePr>
          <p:cNvPr id="7" name="Table 7">
            <a:extLst>
              <a:ext uri="{FF2B5EF4-FFF2-40B4-BE49-F238E27FC236}">
                <a16:creationId xmlns:a16="http://schemas.microsoft.com/office/drawing/2014/main" id="{A5F7D1D0-F05C-9982-A320-88B2E703BC3D}"/>
              </a:ext>
            </a:extLst>
          </p:cNvPr>
          <p:cNvGraphicFramePr>
            <a:graphicFrameLocks noGrp="1"/>
          </p:cNvGraphicFramePr>
          <p:nvPr>
            <p:extLst>
              <p:ext uri="{D42A27DB-BD31-4B8C-83A1-F6EECF244321}">
                <p14:modId xmlns:p14="http://schemas.microsoft.com/office/powerpoint/2010/main" val="3769565579"/>
              </p:ext>
            </p:extLst>
          </p:nvPr>
        </p:nvGraphicFramePr>
        <p:xfrm>
          <a:off x="128081" y="5850456"/>
          <a:ext cx="7728228" cy="370840"/>
        </p:xfrm>
        <a:graphic>
          <a:graphicData uri="http://schemas.openxmlformats.org/drawingml/2006/table">
            <a:tbl>
              <a:tblPr firstRow="1" bandRow="1">
                <a:tableStyleId>{5C22544A-7EE6-4342-B048-85BDC9FD1C3A}</a:tableStyleId>
              </a:tblPr>
              <a:tblGrid>
                <a:gridCol w="1288038">
                  <a:extLst>
                    <a:ext uri="{9D8B030D-6E8A-4147-A177-3AD203B41FA5}">
                      <a16:colId xmlns:a16="http://schemas.microsoft.com/office/drawing/2014/main" val="663235874"/>
                    </a:ext>
                  </a:extLst>
                </a:gridCol>
                <a:gridCol w="1288038">
                  <a:extLst>
                    <a:ext uri="{9D8B030D-6E8A-4147-A177-3AD203B41FA5}">
                      <a16:colId xmlns:a16="http://schemas.microsoft.com/office/drawing/2014/main" val="3557263765"/>
                    </a:ext>
                  </a:extLst>
                </a:gridCol>
                <a:gridCol w="1288038">
                  <a:extLst>
                    <a:ext uri="{9D8B030D-6E8A-4147-A177-3AD203B41FA5}">
                      <a16:colId xmlns:a16="http://schemas.microsoft.com/office/drawing/2014/main" val="2928876627"/>
                    </a:ext>
                  </a:extLst>
                </a:gridCol>
                <a:gridCol w="1288038">
                  <a:extLst>
                    <a:ext uri="{9D8B030D-6E8A-4147-A177-3AD203B41FA5}">
                      <a16:colId xmlns:a16="http://schemas.microsoft.com/office/drawing/2014/main" val="1261646567"/>
                    </a:ext>
                  </a:extLst>
                </a:gridCol>
                <a:gridCol w="1288038">
                  <a:extLst>
                    <a:ext uri="{9D8B030D-6E8A-4147-A177-3AD203B41FA5}">
                      <a16:colId xmlns:a16="http://schemas.microsoft.com/office/drawing/2014/main" val="3110602948"/>
                    </a:ext>
                  </a:extLst>
                </a:gridCol>
                <a:gridCol w="1288038">
                  <a:extLst>
                    <a:ext uri="{9D8B030D-6E8A-4147-A177-3AD203B41FA5}">
                      <a16:colId xmlns:a16="http://schemas.microsoft.com/office/drawing/2014/main" val="1329440224"/>
                    </a:ext>
                  </a:extLst>
                </a:gridCol>
              </a:tblGrid>
              <a:tr h="370840">
                <a:tc>
                  <a:txBody>
                    <a:bodyPr/>
                    <a:lstStyle/>
                    <a:p>
                      <a:pPr algn="ctr"/>
                      <a:r>
                        <a:rPr lang="en-US"/>
                        <a:t>2018</a:t>
                      </a:r>
                    </a:p>
                  </a:txBody>
                  <a:tcPr>
                    <a:solidFill>
                      <a:schemeClr val="bg1">
                        <a:lumMod val="75000"/>
                      </a:schemeClr>
                    </a:solidFill>
                  </a:tcPr>
                </a:tc>
                <a:tc>
                  <a:txBody>
                    <a:bodyPr/>
                    <a:lstStyle/>
                    <a:p>
                      <a:pPr algn="ctr"/>
                      <a:r>
                        <a:rPr lang="en-US"/>
                        <a:t>2019</a:t>
                      </a:r>
                    </a:p>
                  </a:txBody>
                  <a:tcPr>
                    <a:solidFill>
                      <a:schemeClr val="bg1">
                        <a:lumMod val="75000"/>
                      </a:schemeClr>
                    </a:solidFill>
                  </a:tcPr>
                </a:tc>
                <a:tc>
                  <a:txBody>
                    <a:bodyPr/>
                    <a:lstStyle/>
                    <a:p>
                      <a:pPr algn="ctr"/>
                      <a:r>
                        <a:rPr lang="en-US"/>
                        <a:t>2020</a:t>
                      </a:r>
                    </a:p>
                  </a:txBody>
                  <a:tcPr>
                    <a:solidFill>
                      <a:schemeClr val="bg1">
                        <a:lumMod val="75000"/>
                      </a:schemeClr>
                    </a:solidFill>
                  </a:tcPr>
                </a:tc>
                <a:tc>
                  <a:txBody>
                    <a:bodyPr/>
                    <a:lstStyle/>
                    <a:p>
                      <a:pPr algn="ctr"/>
                      <a:r>
                        <a:rPr lang="en-US"/>
                        <a:t>2021</a:t>
                      </a:r>
                    </a:p>
                  </a:txBody>
                  <a:tcPr>
                    <a:solidFill>
                      <a:schemeClr val="bg1">
                        <a:lumMod val="75000"/>
                      </a:schemeClr>
                    </a:solidFill>
                  </a:tcPr>
                </a:tc>
                <a:tc>
                  <a:txBody>
                    <a:bodyPr/>
                    <a:lstStyle/>
                    <a:p>
                      <a:pPr algn="ctr"/>
                      <a:r>
                        <a:rPr lang="en-US"/>
                        <a:t>2022</a:t>
                      </a:r>
                    </a:p>
                  </a:txBody>
                  <a:tcPr>
                    <a:solidFill>
                      <a:schemeClr val="bg1">
                        <a:lumMod val="75000"/>
                      </a:schemeClr>
                    </a:solidFill>
                  </a:tcPr>
                </a:tc>
                <a:tc>
                  <a:txBody>
                    <a:bodyPr/>
                    <a:lstStyle/>
                    <a:p>
                      <a:pPr algn="ctr"/>
                      <a:r>
                        <a:rPr lang="en-US"/>
                        <a:t>2023</a:t>
                      </a:r>
                    </a:p>
                  </a:txBody>
                  <a:tcPr>
                    <a:solidFill>
                      <a:schemeClr val="bg1">
                        <a:lumMod val="75000"/>
                      </a:schemeClr>
                    </a:solidFill>
                  </a:tcPr>
                </a:tc>
                <a:extLst>
                  <a:ext uri="{0D108BD9-81ED-4DB2-BD59-A6C34878D82A}">
                    <a16:rowId xmlns:a16="http://schemas.microsoft.com/office/drawing/2014/main" val="2081499904"/>
                  </a:ext>
                </a:extLst>
              </a:tr>
            </a:tbl>
          </a:graphicData>
        </a:graphic>
      </p:graphicFrame>
      <p:sp>
        <p:nvSpPr>
          <p:cNvPr id="3" name="Rectangle: Rounded Corners 2">
            <a:extLst>
              <a:ext uri="{FF2B5EF4-FFF2-40B4-BE49-F238E27FC236}">
                <a16:creationId xmlns:a16="http://schemas.microsoft.com/office/drawing/2014/main" id="{07EF443D-B192-955A-D5A1-533E45272492}"/>
              </a:ext>
            </a:extLst>
          </p:cNvPr>
          <p:cNvSpPr/>
          <p:nvPr/>
        </p:nvSpPr>
        <p:spPr>
          <a:xfrm>
            <a:off x="3369944" y="2538246"/>
            <a:ext cx="2726055" cy="317685"/>
          </a:xfrm>
          <a:prstGeom prst="roundRect">
            <a:avLst/>
          </a:prstGeom>
          <a:solidFill>
            <a:schemeClr val="accent5"/>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a:t>CODI@NC pilot launch</a:t>
            </a:r>
          </a:p>
        </p:txBody>
      </p:sp>
      <p:sp>
        <p:nvSpPr>
          <p:cNvPr id="11" name="Rectangle: Rounded Corners 10">
            <a:extLst>
              <a:ext uri="{FF2B5EF4-FFF2-40B4-BE49-F238E27FC236}">
                <a16:creationId xmlns:a16="http://schemas.microsoft.com/office/drawing/2014/main" id="{BFE4421F-20FA-1E13-4C20-1534AD339EFE}"/>
              </a:ext>
            </a:extLst>
          </p:cNvPr>
          <p:cNvSpPr/>
          <p:nvPr/>
        </p:nvSpPr>
        <p:spPr>
          <a:xfrm>
            <a:off x="3358251" y="2191165"/>
            <a:ext cx="5352116" cy="317686"/>
          </a:xfrm>
          <a:prstGeom prst="roundRect">
            <a:avLst/>
          </a:prstGeom>
          <a:solidFill>
            <a:srgbClr val="70AC2E"/>
          </a:solidFill>
          <a:ln w="28575">
            <a:solidFill>
              <a:srgbClr val="7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a:t>CO executed queries to create longitudinal dataset</a:t>
            </a:r>
          </a:p>
        </p:txBody>
      </p:sp>
      <p:sp>
        <p:nvSpPr>
          <p:cNvPr id="15" name="Rectangle: Rounded Corners 14">
            <a:extLst>
              <a:ext uri="{FF2B5EF4-FFF2-40B4-BE49-F238E27FC236}">
                <a16:creationId xmlns:a16="http://schemas.microsoft.com/office/drawing/2014/main" id="{BBF7A1F5-A350-24E7-1796-754365D52ADA}"/>
              </a:ext>
            </a:extLst>
          </p:cNvPr>
          <p:cNvSpPr/>
          <p:nvPr/>
        </p:nvSpPr>
        <p:spPr>
          <a:xfrm>
            <a:off x="4641837" y="2982368"/>
            <a:ext cx="2726056" cy="344726"/>
          </a:xfrm>
          <a:prstGeom prst="roundRect">
            <a:avLst/>
          </a:prstGeom>
          <a:solidFill>
            <a:srgbClr val="70AC2E"/>
          </a:solidFill>
          <a:ln w="28575">
            <a:solidFill>
              <a:srgbClr val="7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a:t>CO network expansion</a:t>
            </a:r>
          </a:p>
        </p:txBody>
      </p:sp>
      <p:sp>
        <p:nvSpPr>
          <p:cNvPr id="21" name="Rectangle: Rounded Corners 20">
            <a:extLst>
              <a:ext uri="{FF2B5EF4-FFF2-40B4-BE49-F238E27FC236}">
                <a16:creationId xmlns:a16="http://schemas.microsoft.com/office/drawing/2014/main" id="{9069C013-264E-AE70-3987-9DF737E6CC85}"/>
              </a:ext>
            </a:extLst>
          </p:cNvPr>
          <p:cNvSpPr/>
          <p:nvPr/>
        </p:nvSpPr>
        <p:spPr>
          <a:xfrm>
            <a:off x="5902041" y="4292094"/>
            <a:ext cx="4584984" cy="304471"/>
          </a:xfrm>
          <a:prstGeom prst="roundRect">
            <a:avLst/>
          </a:prstGeom>
          <a:solidFill>
            <a:schemeClr val="accent5"/>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a:t>NC governance &amp; implementation planning</a:t>
            </a:r>
          </a:p>
        </p:txBody>
      </p:sp>
      <p:sp>
        <p:nvSpPr>
          <p:cNvPr id="23" name="Rectangle: Rounded Corners 22">
            <a:extLst>
              <a:ext uri="{FF2B5EF4-FFF2-40B4-BE49-F238E27FC236}">
                <a16:creationId xmlns:a16="http://schemas.microsoft.com/office/drawing/2014/main" id="{DAB5C84C-9D91-EBAB-0F1D-708A953D1C96}"/>
              </a:ext>
            </a:extLst>
          </p:cNvPr>
          <p:cNvSpPr/>
          <p:nvPr/>
        </p:nvSpPr>
        <p:spPr>
          <a:xfrm>
            <a:off x="5902041" y="3974030"/>
            <a:ext cx="3394359" cy="304471"/>
          </a:xfrm>
          <a:prstGeom prst="roundRect">
            <a:avLst/>
          </a:prstGeom>
          <a:solidFill>
            <a:srgbClr val="70AC2E"/>
          </a:solidFill>
          <a:ln w="28575">
            <a:solidFill>
              <a:srgbClr val="7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a:t>CO developing QA processes</a:t>
            </a:r>
          </a:p>
        </p:txBody>
      </p:sp>
      <p:sp>
        <p:nvSpPr>
          <p:cNvPr id="31" name="Rectangle: Rounded Corners 30">
            <a:extLst>
              <a:ext uri="{FF2B5EF4-FFF2-40B4-BE49-F238E27FC236}">
                <a16:creationId xmlns:a16="http://schemas.microsoft.com/office/drawing/2014/main" id="{BFE0C08D-21C7-829C-4D3D-8072544FE94A}"/>
              </a:ext>
            </a:extLst>
          </p:cNvPr>
          <p:cNvSpPr/>
          <p:nvPr/>
        </p:nvSpPr>
        <p:spPr>
          <a:xfrm>
            <a:off x="2109740" y="1703173"/>
            <a:ext cx="4536157" cy="309755"/>
          </a:xfrm>
          <a:prstGeom prst="roundRect">
            <a:avLst/>
          </a:prstGeom>
          <a:solidFill>
            <a:srgbClr val="70AC2E"/>
          </a:solidFill>
          <a:ln w="28575">
            <a:solidFill>
              <a:srgbClr val="7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CO development of governance agreements</a:t>
            </a:r>
          </a:p>
        </p:txBody>
      </p:sp>
      <p:sp>
        <p:nvSpPr>
          <p:cNvPr id="8" name="Rectangle: Rounded Corners 7">
            <a:extLst>
              <a:ext uri="{FF2B5EF4-FFF2-40B4-BE49-F238E27FC236}">
                <a16:creationId xmlns:a16="http://schemas.microsoft.com/office/drawing/2014/main" id="{1D218BB2-6BB8-98F1-0B01-64A14DBB2910}"/>
              </a:ext>
            </a:extLst>
          </p:cNvPr>
          <p:cNvSpPr/>
          <p:nvPr/>
        </p:nvSpPr>
        <p:spPr>
          <a:xfrm>
            <a:off x="775749" y="1201359"/>
            <a:ext cx="2499355" cy="370840"/>
          </a:xfrm>
          <a:prstGeom prst="roundRect">
            <a:avLst/>
          </a:prstGeom>
          <a:solidFill>
            <a:srgbClr val="70AC2E"/>
          </a:solidFill>
          <a:ln w="28575">
            <a:solidFill>
              <a:srgbClr val="7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CODI@CO pilot launch</a:t>
            </a:r>
          </a:p>
        </p:txBody>
      </p:sp>
      <p:sp>
        <p:nvSpPr>
          <p:cNvPr id="30" name="Rectangle: Rounded Corners 29">
            <a:extLst>
              <a:ext uri="{FF2B5EF4-FFF2-40B4-BE49-F238E27FC236}">
                <a16:creationId xmlns:a16="http://schemas.microsoft.com/office/drawing/2014/main" id="{4441F99F-4C37-B083-E593-5BE916591A6B}"/>
              </a:ext>
            </a:extLst>
          </p:cNvPr>
          <p:cNvSpPr/>
          <p:nvPr/>
        </p:nvSpPr>
        <p:spPr>
          <a:xfrm>
            <a:off x="7097721" y="5191015"/>
            <a:ext cx="4684784" cy="317432"/>
          </a:xfrm>
          <a:prstGeom prst="roundRect">
            <a:avLst/>
          </a:prstGeom>
          <a:solidFill>
            <a:schemeClr val="accent5"/>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a:t>NC longitudinal dataset &amp; transition year</a:t>
            </a:r>
          </a:p>
        </p:txBody>
      </p:sp>
      <p:sp>
        <p:nvSpPr>
          <p:cNvPr id="26" name="Rectangle: Rounded Corners 25">
            <a:extLst>
              <a:ext uri="{FF2B5EF4-FFF2-40B4-BE49-F238E27FC236}">
                <a16:creationId xmlns:a16="http://schemas.microsoft.com/office/drawing/2014/main" id="{158DBFEB-3FD4-1B51-1E85-F72597578B40}"/>
              </a:ext>
            </a:extLst>
          </p:cNvPr>
          <p:cNvSpPr/>
          <p:nvPr/>
        </p:nvSpPr>
        <p:spPr>
          <a:xfrm>
            <a:off x="7097721" y="4866133"/>
            <a:ext cx="2984536" cy="298482"/>
          </a:xfrm>
          <a:prstGeom prst="roundRect">
            <a:avLst/>
          </a:prstGeom>
          <a:solidFill>
            <a:srgbClr val="70AC2E"/>
          </a:solidFill>
          <a:ln w="28575">
            <a:solidFill>
              <a:srgbClr val="70A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a:t>CO begin dataset analysis</a:t>
            </a:r>
          </a:p>
        </p:txBody>
      </p:sp>
    </p:spTree>
    <p:extLst>
      <p:ext uri="{BB962C8B-B14F-4D97-AF65-F5344CB8AC3E}">
        <p14:creationId xmlns:p14="http://schemas.microsoft.com/office/powerpoint/2010/main" val="2426958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2493C-27A9-4224-9922-46233A8C891D}"/>
              </a:ext>
            </a:extLst>
          </p:cNvPr>
          <p:cNvSpPr>
            <a:spLocks noGrp="1"/>
          </p:cNvSpPr>
          <p:nvPr>
            <p:ph type="title"/>
          </p:nvPr>
        </p:nvSpPr>
        <p:spPr>
          <a:xfrm>
            <a:off x="756314" y="232012"/>
            <a:ext cx="10515600" cy="6223379"/>
          </a:xfrm>
        </p:spPr>
        <p:txBody>
          <a:bodyPr>
            <a:normAutofit/>
          </a:bodyPr>
          <a:lstStyle/>
          <a:p>
            <a:pPr algn="ctr">
              <a:lnSpc>
                <a:spcPct val="100000"/>
              </a:lnSpc>
              <a:spcBef>
                <a:spcPts val="600"/>
              </a:spcBef>
              <a:spcAft>
                <a:spcPts val="600"/>
              </a:spcAft>
            </a:pPr>
            <a:r>
              <a:rPr lang="en-US" sz="3600"/>
              <a:t>CODI Strikes (a) CHORDS:</a:t>
            </a:r>
            <a:br>
              <a:rPr lang="en-US" sz="3600"/>
            </a:br>
            <a:r>
              <a:rPr lang="en-US" sz="2800"/>
              <a:t>Implementing a Clinical-Community Partnership in Colorado</a:t>
            </a:r>
            <a:r>
              <a:rPr lang="en-US"/>
              <a:t/>
            </a:r>
            <a:br>
              <a:rPr lang="en-US"/>
            </a:br>
            <a:r>
              <a:rPr lang="en-US"/>
              <a:t/>
            </a:r>
            <a:br>
              <a:rPr lang="en-US"/>
            </a:br>
            <a:r>
              <a:rPr lang="en-US" sz="2400" b="0"/>
              <a:t>Emily Bacon, PhD </a:t>
            </a:r>
            <a:br>
              <a:rPr lang="en-US" sz="2400" b="0"/>
            </a:br>
            <a:r>
              <a:rPr lang="en-US" sz="2400" b="0"/>
              <a:t>Bacon Analytics; Denver Health and Hospital Authority</a:t>
            </a:r>
            <a:br>
              <a:rPr lang="en-US" sz="2400" b="0"/>
            </a:br>
            <a:r>
              <a:rPr lang="en-US" sz="2400" b="0"/>
              <a:t/>
            </a:r>
            <a:br>
              <a:rPr lang="en-US" sz="2400" b="0"/>
            </a:br>
            <a:r>
              <a:rPr lang="en-US" sz="2400" b="0"/>
              <a:t>Nina Bastian</a:t>
            </a:r>
            <a:br>
              <a:rPr lang="en-US" sz="2400" b="0"/>
            </a:br>
            <a:r>
              <a:rPr lang="en-US" sz="2400" b="0"/>
              <a:t>Colorado Health Institute</a:t>
            </a:r>
            <a:br>
              <a:rPr lang="en-US" sz="2400" b="0"/>
            </a:br>
            <a:r>
              <a:rPr lang="en-US" sz="2400" b="0"/>
              <a:t/>
            </a:r>
            <a:br>
              <a:rPr lang="en-US" sz="2400" b="0"/>
            </a:br>
            <a:r>
              <a:rPr lang="en-US" sz="2400" b="0"/>
              <a:t>November 16, 2022</a:t>
            </a:r>
            <a:endParaRPr lang="en-US" b="0"/>
          </a:p>
        </p:txBody>
      </p:sp>
    </p:spTree>
    <p:extLst>
      <p:ext uri="{BB962C8B-B14F-4D97-AF65-F5344CB8AC3E}">
        <p14:creationId xmlns:p14="http://schemas.microsoft.com/office/powerpoint/2010/main" val="221708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B4367F-E190-4F40-BB54-DE328BD1F1EC}"/>
              </a:ext>
            </a:extLst>
          </p:cNvPr>
          <p:cNvSpPr>
            <a:spLocks noGrp="1"/>
          </p:cNvSpPr>
          <p:nvPr>
            <p:ph idx="1"/>
          </p:nvPr>
        </p:nvSpPr>
        <p:spPr/>
        <p:txBody>
          <a:bodyPr>
            <a:normAutofit/>
          </a:bodyPr>
          <a:lstStyle/>
          <a:p>
            <a:pPr>
              <a:spcAft>
                <a:spcPts val="2400"/>
              </a:spcAft>
              <a:buClr>
                <a:schemeClr val="accent6"/>
              </a:buClr>
            </a:pPr>
            <a:r>
              <a:rPr lang="en-US"/>
              <a:t>The journey of CODI in Colorado</a:t>
            </a:r>
          </a:p>
          <a:p>
            <a:pPr>
              <a:spcAft>
                <a:spcPts val="2400"/>
              </a:spcAft>
              <a:buClr>
                <a:schemeClr val="accent6"/>
              </a:buClr>
            </a:pPr>
            <a:r>
              <a:rPr lang="en-US"/>
              <a:t>Challenges, accomplishments, and learnings</a:t>
            </a:r>
          </a:p>
          <a:p>
            <a:pPr>
              <a:spcAft>
                <a:spcPts val="2400"/>
              </a:spcAft>
              <a:buClr>
                <a:schemeClr val="accent6"/>
              </a:buClr>
            </a:pPr>
            <a:r>
              <a:rPr lang="en-US"/>
              <a:t>Experiences using social determinants of health (SDOH) data</a:t>
            </a:r>
          </a:p>
        </p:txBody>
      </p:sp>
      <p:sp>
        <p:nvSpPr>
          <p:cNvPr id="3" name="Title 2">
            <a:extLst>
              <a:ext uri="{FF2B5EF4-FFF2-40B4-BE49-F238E27FC236}">
                <a16:creationId xmlns:a16="http://schemas.microsoft.com/office/drawing/2014/main" id="{194C6CA7-E478-4E45-BFB4-57B1B37BF2E2}"/>
              </a:ext>
            </a:extLst>
          </p:cNvPr>
          <p:cNvSpPr>
            <a:spLocks noGrp="1"/>
          </p:cNvSpPr>
          <p:nvPr>
            <p:ph type="title"/>
          </p:nvPr>
        </p:nvSpPr>
        <p:spPr/>
        <p:txBody>
          <a:bodyPr/>
          <a:lstStyle/>
          <a:p>
            <a:r>
              <a:rPr lang="en-US"/>
              <a:t>Overview</a:t>
            </a:r>
          </a:p>
        </p:txBody>
      </p:sp>
    </p:spTree>
    <p:extLst>
      <p:ext uri="{BB962C8B-B14F-4D97-AF65-F5344CB8AC3E}">
        <p14:creationId xmlns:p14="http://schemas.microsoft.com/office/powerpoint/2010/main" val="113252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355B6-BC77-4B26-8DCA-D7EEFE117EDE}"/>
              </a:ext>
            </a:extLst>
          </p:cNvPr>
          <p:cNvPicPr>
            <a:picLocks noChangeAspect="1"/>
          </p:cNvPicPr>
          <p:nvPr/>
        </p:nvPicPr>
        <p:blipFill>
          <a:blip r:embed="rId3"/>
          <a:stretch>
            <a:fillRect/>
          </a:stretch>
        </p:blipFill>
        <p:spPr>
          <a:xfrm>
            <a:off x="9564461" y="5674922"/>
            <a:ext cx="2530777" cy="1091569"/>
          </a:xfrm>
          <a:prstGeom prst="rect">
            <a:avLst/>
          </a:prstGeom>
        </p:spPr>
      </p:pic>
      <p:pic>
        <p:nvPicPr>
          <p:cNvPr id="6" name="Picture 5">
            <a:extLst>
              <a:ext uri="{FF2B5EF4-FFF2-40B4-BE49-F238E27FC236}">
                <a16:creationId xmlns:a16="http://schemas.microsoft.com/office/drawing/2014/main" id="{17DA9F43-83A6-4664-B59F-3B3FB203D5F8}"/>
              </a:ext>
            </a:extLst>
          </p:cNvPr>
          <p:cNvPicPr>
            <a:picLocks noChangeAspect="1"/>
          </p:cNvPicPr>
          <p:nvPr/>
        </p:nvPicPr>
        <p:blipFill>
          <a:blip r:embed="rId4"/>
          <a:stretch>
            <a:fillRect/>
          </a:stretch>
        </p:blipFill>
        <p:spPr>
          <a:xfrm>
            <a:off x="9614343" y="5710931"/>
            <a:ext cx="2577657" cy="1019550"/>
          </a:xfrm>
          <a:prstGeom prst="rect">
            <a:avLst/>
          </a:prstGeom>
        </p:spPr>
      </p:pic>
      <p:sp>
        <p:nvSpPr>
          <p:cNvPr id="3" name="TextBox 2">
            <a:extLst>
              <a:ext uri="{FF2B5EF4-FFF2-40B4-BE49-F238E27FC236}">
                <a16:creationId xmlns:a16="http://schemas.microsoft.com/office/drawing/2014/main" id="{CD1DECD9-7E4A-4241-918C-326F355D672E}"/>
              </a:ext>
            </a:extLst>
          </p:cNvPr>
          <p:cNvSpPr txBox="1"/>
          <p:nvPr/>
        </p:nvSpPr>
        <p:spPr>
          <a:xfrm>
            <a:off x="0" y="1555018"/>
            <a:ext cx="6659827" cy="424731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Data Partners</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 health care providers and </a:t>
            </a:r>
            <a:b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community-based organizations (CBOs)</a:t>
            </a:r>
          </a:p>
          <a:p>
            <a:pPr marL="457200" marR="0" lvl="1"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Data Users</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Researchers and public health agencies serving Colorado’s Front Range </a:t>
            </a:r>
          </a:p>
          <a:p>
            <a:pPr marL="457200" marR="0" lvl="1"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Goal</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Expanded use of electronic health record (EHR) data to support timely public health evaluation, monitoring and research efforts</a:t>
            </a:r>
          </a:p>
        </p:txBody>
      </p:sp>
      <p:pic>
        <p:nvPicPr>
          <p:cNvPr id="10" name="Picture 9">
            <a:extLst>
              <a:ext uri="{FF2B5EF4-FFF2-40B4-BE49-F238E27FC236}">
                <a16:creationId xmlns:a16="http://schemas.microsoft.com/office/drawing/2014/main" id="{873506B8-90CB-4F11-8961-A911B1DCAEC5}"/>
              </a:ext>
            </a:extLst>
          </p:cNvPr>
          <p:cNvPicPr>
            <a:picLocks noChangeAspect="1"/>
          </p:cNvPicPr>
          <p:nvPr/>
        </p:nvPicPr>
        <p:blipFill>
          <a:blip r:embed="rId3"/>
          <a:stretch>
            <a:fillRect/>
          </a:stretch>
        </p:blipFill>
        <p:spPr>
          <a:xfrm>
            <a:off x="9614343" y="5746211"/>
            <a:ext cx="2577657" cy="1111789"/>
          </a:xfrm>
          <a:prstGeom prst="rect">
            <a:avLst/>
          </a:prstGeom>
        </p:spPr>
      </p:pic>
      <p:pic>
        <p:nvPicPr>
          <p:cNvPr id="12" name="Picture 4">
            <a:extLst>
              <a:ext uri="{FF2B5EF4-FFF2-40B4-BE49-F238E27FC236}">
                <a16:creationId xmlns:a16="http://schemas.microsoft.com/office/drawing/2014/main" id="{D3EAD3B0-F729-4BFA-A2CD-8BAD572AFC5E}"/>
              </a:ext>
            </a:extLst>
          </p:cNvPr>
          <p:cNvPicPr>
            <a:picLocks noChangeAspect="1"/>
          </p:cNvPicPr>
          <p:nvPr/>
        </p:nvPicPr>
        <p:blipFill>
          <a:blip r:embed="rId5"/>
          <a:stretch>
            <a:fillRect/>
          </a:stretch>
        </p:blipFill>
        <p:spPr>
          <a:xfrm>
            <a:off x="9461326" y="5802335"/>
            <a:ext cx="2702261" cy="1019380"/>
          </a:xfrm>
          <a:prstGeom prst="rect">
            <a:avLst/>
          </a:prstGeom>
        </p:spPr>
      </p:pic>
      <p:sp>
        <p:nvSpPr>
          <p:cNvPr id="5" name="Title 4">
            <a:extLst>
              <a:ext uri="{FF2B5EF4-FFF2-40B4-BE49-F238E27FC236}">
                <a16:creationId xmlns:a16="http://schemas.microsoft.com/office/drawing/2014/main" id="{D13B0088-40FE-45E5-86C6-AC526A552024}"/>
              </a:ext>
            </a:extLst>
          </p:cNvPr>
          <p:cNvSpPr>
            <a:spLocks noGrp="1"/>
          </p:cNvSpPr>
          <p:nvPr>
            <p:ph type="title"/>
          </p:nvPr>
        </p:nvSpPr>
        <p:spPr>
          <a:xfrm>
            <a:off x="0" y="-2027"/>
            <a:ext cx="12192000" cy="1160473"/>
          </a:xfrm>
        </p:spPr>
        <p:txBody>
          <a:bodyPr>
            <a:noAutofit/>
          </a:bodyPr>
          <a:lstStyle/>
          <a:p>
            <a:pPr algn="ctr">
              <a:spcAft>
                <a:spcPts val="1800"/>
              </a:spcAft>
            </a:pPr>
            <a:r>
              <a:rPr lang="en-US" sz="3000" b="1">
                <a:latin typeface="Arial" panose="020B0604020202020204" pitchFamily="34" charset="0"/>
                <a:cs typeface="Arial" panose="020B0604020202020204" pitchFamily="34" charset="0"/>
              </a:rPr>
              <a:t>CHORDS: Colorado Health Observation Regional Data Service</a:t>
            </a:r>
          </a:p>
        </p:txBody>
      </p:sp>
      <p:grpSp>
        <p:nvGrpSpPr>
          <p:cNvPr id="2" name="Group 1">
            <a:extLst>
              <a:ext uri="{FF2B5EF4-FFF2-40B4-BE49-F238E27FC236}">
                <a16:creationId xmlns:a16="http://schemas.microsoft.com/office/drawing/2014/main" id="{57782385-DF92-E59A-22AF-A9579ED0C919}"/>
              </a:ext>
            </a:extLst>
          </p:cNvPr>
          <p:cNvGrpSpPr/>
          <p:nvPr/>
        </p:nvGrpSpPr>
        <p:grpSpPr>
          <a:xfrm>
            <a:off x="7030329" y="1787948"/>
            <a:ext cx="4861993" cy="3538687"/>
            <a:chOff x="7777352" y="2492679"/>
            <a:chExt cx="3571229" cy="2599235"/>
          </a:xfrm>
        </p:grpSpPr>
        <p:pic>
          <p:nvPicPr>
            <p:cNvPr id="13" name="Picture 12">
              <a:extLst>
                <a:ext uri="{FF2B5EF4-FFF2-40B4-BE49-F238E27FC236}">
                  <a16:creationId xmlns:a16="http://schemas.microsoft.com/office/drawing/2014/main" id="{34319D3D-BCEF-4833-9CA7-018ACC342B8A}"/>
                </a:ext>
              </a:extLst>
            </p:cNvPr>
            <p:cNvPicPr>
              <a:picLocks noChangeAspect="1"/>
            </p:cNvPicPr>
            <p:nvPr/>
          </p:nvPicPr>
          <p:blipFill rotWithShape="1">
            <a:blip r:embed="rId6"/>
            <a:srcRect l="4718" t="19009" r="4794" b="8665"/>
            <a:stretch/>
          </p:blipFill>
          <p:spPr>
            <a:xfrm>
              <a:off x="7777352" y="2492679"/>
              <a:ext cx="3571229" cy="2599235"/>
            </a:xfrm>
            <a:prstGeom prst="rect">
              <a:avLst/>
            </a:prstGeom>
          </p:spPr>
        </p:pic>
        <p:cxnSp>
          <p:nvCxnSpPr>
            <p:cNvPr id="14" name="Straight Arrow Connector 13">
              <a:extLst>
                <a:ext uri="{FF2B5EF4-FFF2-40B4-BE49-F238E27FC236}">
                  <a16:creationId xmlns:a16="http://schemas.microsoft.com/office/drawing/2014/main" id="{05953876-9430-46C6-8B4A-D8FAC4B1C04A}"/>
                </a:ext>
              </a:extLst>
            </p:cNvPr>
            <p:cNvCxnSpPr>
              <a:cxnSpLocks/>
            </p:cNvCxnSpPr>
            <p:nvPr/>
          </p:nvCxnSpPr>
          <p:spPr>
            <a:xfrm>
              <a:off x="7777353" y="2673983"/>
              <a:ext cx="1655991" cy="402482"/>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3FC79B40-9AEC-4AEB-9283-DA82379E82C1}"/>
                </a:ext>
              </a:extLst>
            </p:cNvPr>
            <p:cNvSpPr/>
            <p:nvPr/>
          </p:nvSpPr>
          <p:spPr>
            <a:xfrm>
              <a:off x="9527990" y="2935547"/>
              <a:ext cx="672088" cy="725364"/>
            </a:xfrm>
            <a:prstGeom prst="ellipse">
              <a:avLst/>
            </a:prstGeom>
            <a:solidFill>
              <a:srgbClr val="AF81A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62126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355B6-BC77-4B26-8DCA-D7EEFE117EDE}"/>
              </a:ext>
            </a:extLst>
          </p:cNvPr>
          <p:cNvPicPr>
            <a:picLocks noChangeAspect="1"/>
          </p:cNvPicPr>
          <p:nvPr/>
        </p:nvPicPr>
        <p:blipFill>
          <a:blip r:embed="rId3"/>
          <a:stretch>
            <a:fillRect/>
          </a:stretch>
        </p:blipFill>
        <p:spPr>
          <a:xfrm>
            <a:off x="9564461" y="5674922"/>
            <a:ext cx="2530777" cy="1091569"/>
          </a:xfrm>
          <a:prstGeom prst="rect">
            <a:avLst/>
          </a:prstGeom>
        </p:spPr>
      </p:pic>
      <p:pic>
        <p:nvPicPr>
          <p:cNvPr id="6" name="Picture 5">
            <a:extLst>
              <a:ext uri="{FF2B5EF4-FFF2-40B4-BE49-F238E27FC236}">
                <a16:creationId xmlns:a16="http://schemas.microsoft.com/office/drawing/2014/main" id="{17DA9F43-83A6-4664-B59F-3B3FB203D5F8}"/>
              </a:ext>
            </a:extLst>
          </p:cNvPr>
          <p:cNvPicPr>
            <a:picLocks noChangeAspect="1"/>
          </p:cNvPicPr>
          <p:nvPr/>
        </p:nvPicPr>
        <p:blipFill>
          <a:blip r:embed="rId4"/>
          <a:stretch>
            <a:fillRect/>
          </a:stretch>
        </p:blipFill>
        <p:spPr>
          <a:xfrm>
            <a:off x="9614343" y="5710931"/>
            <a:ext cx="2577657" cy="1019550"/>
          </a:xfrm>
          <a:prstGeom prst="rect">
            <a:avLst/>
          </a:prstGeom>
        </p:spPr>
      </p:pic>
      <p:pic>
        <p:nvPicPr>
          <p:cNvPr id="10" name="Picture 9">
            <a:extLst>
              <a:ext uri="{FF2B5EF4-FFF2-40B4-BE49-F238E27FC236}">
                <a16:creationId xmlns:a16="http://schemas.microsoft.com/office/drawing/2014/main" id="{873506B8-90CB-4F11-8961-A911B1DCAEC5}"/>
              </a:ext>
            </a:extLst>
          </p:cNvPr>
          <p:cNvPicPr>
            <a:picLocks noChangeAspect="1"/>
          </p:cNvPicPr>
          <p:nvPr/>
        </p:nvPicPr>
        <p:blipFill>
          <a:blip r:embed="rId3"/>
          <a:stretch>
            <a:fillRect/>
          </a:stretch>
        </p:blipFill>
        <p:spPr>
          <a:xfrm>
            <a:off x="9614343" y="5746211"/>
            <a:ext cx="2577657" cy="1111789"/>
          </a:xfrm>
          <a:prstGeom prst="rect">
            <a:avLst/>
          </a:prstGeom>
        </p:spPr>
      </p:pic>
      <p:pic>
        <p:nvPicPr>
          <p:cNvPr id="12" name="Picture 4">
            <a:extLst>
              <a:ext uri="{FF2B5EF4-FFF2-40B4-BE49-F238E27FC236}">
                <a16:creationId xmlns:a16="http://schemas.microsoft.com/office/drawing/2014/main" id="{D3EAD3B0-F729-4BFA-A2CD-8BAD572AFC5E}"/>
              </a:ext>
            </a:extLst>
          </p:cNvPr>
          <p:cNvPicPr>
            <a:picLocks noChangeAspect="1"/>
          </p:cNvPicPr>
          <p:nvPr/>
        </p:nvPicPr>
        <p:blipFill>
          <a:blip r:embed="rId5"/>
          <a:stretch>
            <a:fillRect/>
          </a:stretch>
        </p:blipFill>
        <p:spPr>
          <a:xfrm>
            <a:off x="9461326" y="5802335"/>
            <a:ext cx="2702261" cy="1019380"/>
          </a:xfrm>
          <a:prstGeom prst="rect">
            <a:avLst/>
          </a:prstGeom>
        </p:spPr>
      </p:pic>
      <p:sp>
        <p:nvSpPr>
          <p:cNvPr id="5" name="Title 4">
            <a:extLst>
              <a:ext uri="{FF2B5EF4-FFF2-40B4-BE49-F238E27FC236}">
                <a16:creationId xmlns:a16="http://schemas.microsoft.com/office/drawing/2014/main" id="{D13B0088-40FE-45E5-86C6-AC526A552024}"/>
              </a:ext>
            </a:extLst>
          </p:cNvPr>
          <p:cNvSpPr>
            <a:spLocks noGrp="1"/>
          </p:cNvSpPr>
          <p:nvPr>
            <p:ph type="title"/>
          </p:nvPr>
        </p:nvSpPr>
        <p:spPr>
          <a:xfrm>
            <a:off x="0" y="-2027"/>
            <a:ext cx="12192000" cy="1160473"/>
          </a:xfrm>
        </p:spPr>
        <p:txBody>
          <a:bodyPr>
            <a:noAutofit/>
          </a:bodyPr>
          <a:lstStyle/>
          <a:p>
            <a:pPr algn="ctr">
              <a:spcAft>
                <a:spcPts val="1800"/>
              </a:spcAft>
            </a:pPr>
            <a:r>
              <a:rPr lang="en-US" sz="3000" b="1">
                <a:latin typeface="Arial" panose="020B0604020202020204" pitchFamily="34" charset="0"/>
                <a:cs typeface="Arial" panose="020B0604020202020204" pitchFamily="34" charset="0"/>
              </a:rPr>
              <a:t>CODI@CHORDS Partnership</a:t>
            </a:r>
          </a:p>
        </p:txBody>
      </p:sp>
      <p:grpSp>
        <p:nvGrpSpPr>
          <p:cNvPr id="2" name="Group 1">
            <a:extLst>
              <a:ext uri="{FF2B5EF4-FFF2-40B4-BE49-F238E27FC236}">
                <a16:creationId xmlns:a16="http://schemas.microsoft.com/office/drawing/2014/main" id="{D673A4DF-AE25-DF7A-E7BB-A76A72D3473F}"/>
              </a:ext>
            </a:extLst>
          </p:cNvPr>
          <p:cNvGrpSpPr/>
          <p:nvPr/>
        </p:nvGrpSpPr>
        <p:grpSpPr>
          <a:xfrm>
            <a:off x="8087698" y="1435546"/>
            <a:ext cx="2778859" cy="2384907"/>
            <a:chOff x="5093901" y="2082392"/>
            <a:chExt cx="2778859" cy="2384907"/>
          </a:xfrm>
        </p:grpSpPr>
        <p:pic>
          <p:nvPicPr>
            <p:cNvPr id="4" name="Picture 3" descr="University of Colorado Denver logo">
              <a:extLst>
                <a:ext uri="{FF2B5EF4-FFF2-40B4-BE49-F238E27FC236}">
                  <a16:creationId xmlns:a16="http://schemas.microsoft.com/office/drawing/2014/main" id="{E64EF81C-932F-3229-5E01-F0D8BE7AB897}"/>
                </a:ext>
              </a:extLst>
            </p:cNvPr>
            <p:cNvPicPr>
              <a:picLocks noChangeAspect="1"/>
            </p:cNvPicPr>
            <p:nvPr/>
          </p:nvPicPr>
          <p:blipFill>
            <a:blip r:embed="rId6"/>
            <a:stretch>
              <a:fillRect/>
            </a:stretch>
          </p:blipFill>
          <p:spPr>
            <a:xfrm>
              <a:off x="5290026" y="3039161"/>
              <a:ext cx="2381164" cy="1224357"/>
            </a:xfrm>
            <a:prstGeom prst="rect">
              <a:avLst/>
            </a:prstGeom>
          </p:spPr>
        </p:pic>
        <p:sp>
          <p:nvSpPr>
            <p:cNvPr id="7" name="Rounded Rectangle 9">
              <a:extLst>
                <a:ext uri="{FF2B5EF4-FFF2-40B4-BE49-F238E27FC236}">
                  <a16:creationId xmlns:a16="http://schemas.microsoft.com/office/drawing/2014/main" id="{F4FA3DD3-0AB0-74A7-F84C-C1F0D67019EE}"/>
                </a:ext>
              </a:extLst>
            </p:cNvPr>
            <p:cNvSpPr/>
            <p:nvPr/>
          </p:nvSpPr>
          <p:spPr>
            <a:xfrm>
              <a:off x="5093901" y="2874415"/>
              <a:ext cx="2778859" cy="1592884"/>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36B9D47-5877-06FD-8C9F-205E71ED82EF}"/>
                </a:ext>
              </a:extLst>
            </p:cNvPr>
            <p:cNvSpPr txBox="1"/>
            <p:nvPr/>
          </p:nvSpPr>
          <p:spPr>
            <a:xfrm>
              <a:off x="5106109" y="2082392"/>
              <a:ext cx="276665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70AD47"/>
                  </a:solidFill>
                  <a:effectLst/>
                  <a:uLnTx/>
                  <a:uFillTx/>
                  <a:latin typeface="Arial" panose="020B0604020202020204" pitchFamily="34" charset="0"/>
                  <a:ea typeface="+mn-ea"/>
                  <a:cs typeface="Arial" panose="020B0604020202020204" pitchFamily="34" charset="0"/>
                </a:rPr>
                <a:t>Data Coordinating Center (DCC)</a:t>
              </a:r>
            </a:p>
          </p:txBody>
        </p:sp>
      </p:grpSp>
      <p:grpSp>
        <p:nvGrpSpPr>
          <p:cNvPr id="11" name="Group 10">
            <a:extLst>
              <a:ext uri="{FF2B5EF4-FFF2-40B4-BE49-F238E27FC236}">
                <a16:creationId xmlns:a16="http://schemas.microsoft.com/office/drawing/2014/main" id="{C637EEA4-F2BF-E56B-1B5F-D20CD9C58BB4}"/>
              </a:ext>
            </a:extLst>
          </p:cNvPr>
          <p:cNvGrpSpPr/>
          <p:nvPr/>
        </p:nvGrpSpPr>
        <p:grpSpPr>
          <a:xfrm>
            <a:off x="4487374" y="1485215"/>
            <a:ext cx="2820377" cy="1571408"/>
            <a:chOff x="8364496" y="1407537"/>
            <a:chExt cx="2820377" cy="1571408"/>
          </a:xfrm>
        </p:grpSpPr>
        <p:pic>
          <p:nvPicPr>
            <p:cNvPr id="17" name="Picture 6" descr="Kaiser Permanente Colorado logo">
              <a:extLst>
                <a:ext uri="{FF2B5EF4-FFF2-40B4-BE49-F238E27FC236}">
                  <a16:creationId xmlns:a16="http://schemas.microsoft.com/office/drawing/2014/main" id="{4DC9771D-8832-1A67-4B3C-BA568BC98E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8997" y="1549077"/>
              <a:ext cx="2791374" cy="1288329"/>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3">
              <a:extLst>
                <a:ext uri="{FF2B5EF4-FFF2-40B4-BE49-F238E27FC236}">
                  <a16:creationId xmlns:a16="http://schemas.microsoft.com/office/drawing/2014/main" id="{9416D90A-5406-DA83-BEA0-12AD2475855D}"/>
                </a:ext>
              </a:extLst>
            </p:cNvPr>
            <p:cNvSpPr/>
            <p:nvPr/>
          </p:nvSpPr>
          <p:spPr>
            <a:xfrm>
              <a:off x="8364496" y="1407537"/>
              <a:ext cx="2820377" cy="157140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D3599FEE-D778-9767-6853-5FF39EE6B245}"/>
              </a:ext>
            </a:extLst>
          </p:cNvPr>
          <p:cNvGrpSpPr/>
          <p:nvPr/>
        </p:nvGrpSpPr>
        <p:grpSpPr>
          <a:xfrm>
            <a:off x="2571331" y="3258911"/>
            <a:ext cx="4678352" cy="1271895"/>
            <a:chOff x="4021503" y="1616388"/>
            <a:chExt cx="4678352" cy="1271895"/>
          </a:xfrm>
        </p:grpSpPr>
        <p:pic>
          <p:nvPicPr>
            <p:cNvPr id="22" name="Picture 21" descr="Children's Hospital Colorado logo">
              <a:extLst>
                <a:ext uri="{FF2B5EF4-FFF2-40B4-BE49-F238E27FC236}">
                  <a16:creationId xmlns:a16="http://schemas.microsoft.com/office/drawing/2014/main" id="{1CD8F910-6557-EDB9-E83D-AEE3093806B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5921" b="24777"/>
            <a:stretch/>
          </p:blipFill>
          <p:spPr bwMode="auto">
            <a:xfrm>
              <a:off x="4055358" y="1647275"/>
              <a:ext cx="4530951" cy="1241008"/>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19">
              <a:extLst>
                <a:ext uri="{FF2B5EF4-FFF2-40B4-BE49-F238E27FC236}">
                  <a16:creationId xmlns:a16="http://schemas.microsoft.com/office/drawing/2014/main" id="{E9008819-EA78-42F6-CC05-E8F53F87DA23}"/>
                </a:ext>
              </a:extLst>
            </p:cNvPr>
            <p:cNvSpPr/>
            <p:nvPr/>
          </p:nvSpPr>
          <p:spPr>
            <a:xfrm>
              <a:off x="4021503" y="1616388"/>
              <a:ext cx="4678352" cy="124100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 descr="Denver Health logo">
            <a:extLst>
              <a:ext uri="{FF2B5EF4-FFF2-40B4-BE49-F238E27FC236}">
                <a16:creationId xmlns:a16="http://schemas.microsoft.com/office/drawing/2014/main" id="{873C7ED6-7C80-4A34-0541-F1671C57C3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217" y="1568897"/>
            <a:ext cx="1589832" cy="1404125"/>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11">
            <a:extLst>
              <a:ext uri="{FF2B5EF4-FFF2-40B4-BE49-F238E27FC236}">
                <a16:creationId xmlns:a16="http://schemas.microsoft.com/office/drawing/2014/main" id="{D7397E4E-4406-3811-DA07-377D332E4078}"/>
              </a:ext>
            </a:extLst>
          </p:cNvPr>
          <p:cNvSpPr/>
          <p:nvPr/>
        </p:nvSpPr>
        <p:spPr>
          <a:xfrm>
            <a:off x="2546732" y="1469987"/>
            <a:ext cx="1567317" cy="1601944"/>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629CF01-5443-65CE-4A21-ED84AB05C46D}"/>
              </a:ext>
            </a:extLst>
          </p:cNvPr>
          <p:cNvSpPr txBox="1"/>
          <p:nvPr/>
        </p:nvSpPr>
        <p:spPr>
          <a:xfrm>
            <a:off x="301336" y="1469987"/>
            <a:ext cx="2117203"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Health Care Data Partners</a:t>
            </a:r>
          </a:p>
        </p:txBody>
      </p:sp>
      <p:grpSp>
        <p:nvGrpSpPr>
          <p:cNvPr id="3" name="Group 2">
            <a:extLst>
              <a:ext uri="{FF2B5EF4-FFF2-40B4-BE49-F238E27FC236}">
                <a16:creationId xmlns:a16="http://schemas.microsoft.com/office/drawing/2014/main" id="{B29A5490-4DB1-D619-1F40-C0F948C7C97A}"/>
              </a:ext>
            </a:extLst>
          </p:cNvPr>
          <p:cNvGrpSpPr/>
          <p:nvPr/>
        </p:nvGrpSpPr>
        <p:grpSpPr>
          <a:xfrm>
            <a:off x="349743" y="4648904"/>
            <a:ext cx="7180576" cy="1596582"/>
            <a:chOff x="4307045" y="3910731"/>
            <a:chExt cx="7180576" cy="1596582"/>
          </a:xfrm>
        </p:grpSpPr>
        <p:pic>
          <p:nvPicPr>
            <p:cNvPr id="29" name="Picture 28" descr="Girls on the Run logo">
              <a:extLst>
                <a:ext uri="{FF2B5EF4-FFF2-40B4-BE49-F238E27FC236}">
                  <a16:creationId xmlns:a16="http://schemas.microsoft.com/office/drawing/2014/main" id="{A6892BBF-F6CD-C075-D088-FBBA5BB893D3}"/>
                </a:ext>
              </a:extLst>
            </p:cNvPr>
            <p:cNvPicPr>
              <a:picLocks noChangeAspect="1"/>
            </p:cNvPicPr>
            <p:nvPr/>
          </p:nvPicPr>
          <p:blipFill>
            <a:blip r:embed="rId10"/>
            <a:stretch>
              <a:fillRect/>
            </a:stretch>
          </p:blipFill>
          <p:spPr>
            <a:xfrm>
              <a:off x="6570806" y="4037146"/>
              <a:ext cx="1431556" cy="1413763"/>
            </a:xfrm>
            <a:prstGeom prst="rect">
              <a:avLst/>
            </a:prstGeom>
          </p:spPr>
        </p:pic>
        <p:sp>
          <p:nvSpPr>
            <p:cNvPr id="30" name="TextBox 29">
              <a:extLst>
                <a:ext uri="{FF2B5EF4-FFF2-40B4-BE49-F238E27FC236}">
                  <a16:creationId xmlns:a16="http://schemas.microsoft.com/office/drawing/2014/main" id="{AF3A4254-F18C-DF16-D058-A082A15E89FA}"/>
                </a:ext>
              </a:extLst>
            </p:cNvPr>
            <p:cNvSpPr txBox="1"/>
            <p:nvPr/>
          </p:nvSpPr>
          <p:spPr>
            <a:xfrm>
              <a:off x="4307045" y="3910731"/>
              <a:ext cx="2065165"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5B9BD5">
                      <a:lumMod val="75000"/>
                    </a:srgbClr>
                  </a:solidFill>
                  <a:effectLst/>
                  <a:uLnTx/>
                  <a:uFillTx/>
                  <a:latin typeface="Arial" panose="020B0604020202020204" pitchFamily="34" charset="0"/>
                  <a:ea typeface="+mn-ea"/>
                  <a:cs typeface="Arial" panose="020B0604020202020204" pitchFamily="34" charset="0"/>
                </a:rPr>
                <a:t>Community Data Partners</a:t>
              </a:r>
            </a:p>
          </p:txBody>
        </p:sp>
        <p:sp>
          <p:nvSpPr>
            <p:cNvPr id="31" name="Rounded Rectangle 43">
              <a:extLst>
                <a:ext uri="{FF2B5EF4-FFF2-40B4-BE49-F238E27FC236}">
                  <a16:creationId xmlns:a16="http://schemas.microsoft.com/office/drawing/2014/main" id="{16EB49F2-50AB-2B37-D985-906F3176460C}"/>
                </a:ext>
              </a:extLst>
            </p:cNvPr>
            <p:cNvSpPr/>
            <p:nvPr/>
          </p:nvSpPr>
          <p:spPr>
            <a:xfrm>
              <a:off x="6494024" y="3996958"/>
              <a:ext cx="1545916" cy="1510355"/>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21717E24-7DB4-5A57-B536-3ECD08B08389}"/>
                </a:ext>
              </a:extLst>
            </p:cNvPr>
            <p:cNvGrpSpPr/>
            <p:nvPr/>
          </p:nvGrpSpPr>
          <p:grpSpPr>
            <a:xfrm>
              <a:off x="8406842" y="3996958"/>
              <a:ext cx="3080779" cy="1510355"/>
              <a:chOff x="2894827" y="5025464"/>
              <a:chExt cx="1942419" cy="952273"/>
            </a:xfrm>
          </p:grpSpPr>
          <p:pic>
            <p:nvPicPr>
              <p:cNvPr id="33" name="Picture 32" descr="Hunger Free Colorado logo">
                <a:extLst>
                  <a:ext uri="{FF2B5EF4-FFF2-40B4-BE49-F238E27FC236}">
                    <a16:creationId xmlns:a16="http://schemas.microsoft.com/office/drawing/2014/main" id="{B36DCDA2-2F63-EB28-F278-82ADBD5BAD34}"/>
                  </a:ext>
                </a:extLst>
              </p:cNvPr>
              <p:cNvPicPr>
                <a:picLocks noChangeAspect="1"/>
              </p:cNvPicPr>
              <p:nvPr/>
            </p:nvPicPr>
            <p:blipFill>
              <a:blip r:embed="rId11"/>
              <a:stretch>
                <a:fillRect/>
              </a:stretch>
            </p:blipFill>
            <p:spPr>
              <a:xfrm>
                <a:off x="2894827" y="5098187"/>
                <a:ext cx="1942419" cy="867679"/>
              </a:xfrm>
              <a:prstGeom prst="rect">
                <a:avLst/>
              </a:prstGeom>
            </p:spPr>
          </p:pic>
          <p:sp>
            <p:nvSpPr>
              <p:cNvPr id="35" name="Rounded Rectangle 45">
                <a:extLst>
                  <a:ext uri="{FF2B5EF4-FFF2-40B4-BE49-F238E27FC236}">
                    <a16:creationId xmlns:a16="http://schemas.microsoft.com/office/drawing/2014/main" id="{85433BA1-7392-A126-7547-012DE0B1ABF4}"/>
                  </a:ext>
                </a:extLst>
              </p:cNvPr>
              <p:cNvSpPr/>
              <p:nvPr/>
            </p:nvSpPr>
            <p:spPr>
              <a:xfrm>
                <a:off x="2969817" y="5025464"/>
                <a:ext cx="1706040" cy="95227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778480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E2356B-5F69-96B4-D5BA-28D6161AC714}"/>
              </a:ext>
            </a:extLst>
          </p:cNvPr>
          <p:cNvSpPr>
            <a:spLocks noGrp="1"/>
          </p:cNvSpPr>
          <p:nvPr>
            <p:ph type="title"/>
          </p:nvPr>
        </p:nvSpPr>
        <p:spPr/>
        <p:txBody>
          <a:bodyPr>
            <a:normAutofit/>
          </a:bodyPr>
          <a:lstStyle/>
          <a:p>
            <a:r>
              <a:rPr lang="en-US" sz="3600"/>
              <a:t>The Journey: CODI Integration Into CHORDS</a:t>
            </a:r>
          </a:p>
        </p:txBody>
      </p:sp>
      <p:sp>
        <p:nvSpPr>
          <p:cNvPr id="5" name="TextBox 4">
            <a:extLst>
              <a:ext uri="{FF2B5EF4-FFF2-40B4-BE49-F238E27FC236}">
                <a16:creationId xmlns:a16="http://schemas.microsoft.com/office/drawing/2014/main" id="{7B61FEE8-AA1D-1F2B-1D27-23035D09702A}"/>
              </a:ext>
            </a:extLst>
          </p:cNvPr>
          <p:cNvSpPr txBox="1"/>
          <p:nvPr/>
        </p:nvSpPr>
        <p:spPr>
          <a:xfrm>
            <a:off x="207528" y="999094"/>
            <a:ext cx="11984472" cy="1406188"/>
          </a:xfrm>
          <a:prstGeom prst="rightArrow">
            <a:avLst>
              <a:gd name="adj1" fmla="val 50000"/>
              <a:gd name="adj2" fmla="val 55912"/>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2018-2020</a:t>
            </a:r>
          </a:p>
        </p:txBody>
      </p:sp>
      <p:sp>
        <p:nvSpPr>
          <p:cNvPr id="2" name="TextBox 1">
            <a:extLst>
              <a:ext uri="{FF2B5EF4-FFF2-40B4-BE49-F238E27FC236}">
                <a16:creationId xmlns:a16="http://schemas.microsoft.com/office/drawing/2014/main" id="{61E22940-F2AB-4D78-72ED-A14D470FB6DF}"/>
              </a:ext>
            </a:extLst>
          </p:cNvPr>
          <p:cNvSpPr txBox="1"/>
          <p:nvPr/>
        </p:nvSpPr>
        <p:spPr>
          <a:xfrm>
            <a:off x="533205" y="2097920"/>
            <a:ext cx="11343604"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Brought six CHORDS partners to collaborate on CODI: governance, data model, and data sharing</a:t>
            </a:r>
          </a:p>
          <a:p>
            <a:pPr marL="457200" marR="0" lvl="1"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Onboarded two community data partners</a:t>
            </a:r>
          </a:p>
          <a:p>
            <a:pPr marL="914400" marR="0" lvl="2"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Developed two childhood obesity projects around prevalence and dose/response</a:t>
            </a:r>
          </a:p>
          <a:p>
            <a:pPr marL="1371600" marR="0" lvl="3"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Implemented a master data sharing agreement </a:t>
            </a:r>
          </a:p>
          <a:p>
            <a:pPr marL="1828800" marR="0" lvl="4"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Identified an open-source method for PPRL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anonlink</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 name="Rectangle 5">
            <a:extLst>
              <a:ext uri="{FF2B5EF4-FFF2-40B4-BE49-F238E27FC236}">
                <a16:creationId xmlns:a16="http://schemas.microsoft.com/office/drawing/2014/main" id="{3F491EE9-C897-E1AE-24DB-EBDE571B154B}"/>
              </a:ext>
            </a:extLst>
          </p:cNvPr>
          <p:cNvSpPr/>
          <p:nvPr/>
        </p:nvSpPr>
        <p:spPr>
          <a:xfrm>
            <a:off x="207528" y="2192056"/>
            <a:ext cx="297271"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7D78BE1-7584-6E3C-A3AE-D231C711DF0B}"/>
              </a:ext>
            </a:extLst>
          </p:cNvPr>
          <p:cNvSpPr/>
          <p:nvPr/>
        </p:nvSpPr>
        <p:spPr>
          <a:xfrm>
            <a:off x="680907" y="3228585"/>
            <a:ext cx="297271"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1826066-7445-724E-9E87-F8F571F5FB7B}"/>
              </a:ext>
            </a:extLst>
          </p:cNvPr>
          <p:cNvSpPr/>
          <p:nvPr/>
        </p:nvSpPr>
        <p:spPr>
          <a:xfrm>
            <a:off x="1154286" y="3887896"/>
            <a:ext cx="297271"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B3385F1-1A66-0763-42E5-DB37EE2CAEEA}"/>
              </a:ext>
            </a:extLst>
          </p:cNvPr>
          <p:cNvSpPr/>
          <p:nvPr/>
        </p:nvSpPr>
        <p:spPr>
          <a:xfrm>
            <a:off x="1627666" y="4928950"/>
            <a:ext cx="297271"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CBD9E9-6B9E-36FD-203D-1D5CF61BC580}"/>
              </a:ext>
            </a:extLst>
          </p:cNvPr>
          <p:cNvSpPr/>
          <p:nvPr/>
        </p:nvSpPr>
        <p:spPr>
          <a:xfrm>
            <a:off x="2101046" y="5604049"/>
            <a:ext cx="297271"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22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E2356B-5F69-96B4-D5BA-28D6161AC714}"/>
              </a:ext>
            </a:extLst>
          </p:cNvPr>
          <p:cNvSpPr>
            <a:spLocks noGrp="1"/>
          </p:cNvSpPr>
          <p:nvPr>
            <p:ph type="title"/>
          </p:nvPr>
        </p:nvSpPr>
        <p:spPr/>
        <p:txBody>
          <a:bodyPr>
            <a:normAutofit/>
          </a:bodyPr>
          <a:lstStyle/>
          <a:p>
            <a:r>
              <a:rPr lang="en-US" sz="3600"/>
              <a:t>The Journey: CODI Integration Into CHORDS</a:t>
            </a:r>
          </a:p>
        </p:txBody>
      </p:sp>
      <p:sp>
        <p:nvSpPr>
          <p:cNvPr id="2" name="TextBox 1">
            <a:extLst>
              <a:ext uri="{FF2B5EF4-FFF2-40B4-BE49-F238E27FC236}">
                <a16:creationId xmlns:a16="http://schemas.microsoft.com/office/drawing/2014/main" id="{61E22940-F2AB-4D78-72ED-A14D470FB6DF}"/>
              </a:ext>
            </a:extLst>
          </p:cNvPr>
          <p:cNvSpPr txBox="1"/>
          <p:nvPr/>
        </p:nvSpPr>
        <p:spPr>
          <a:xfrm>
            <a:off x="1759342" y="2097920"/>
            <a:ext cx="105156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Executed queries to create longitudinal datasets</a:t>
            </a:r>
          </a:p>
          <a:p>
            <a:pPr marL="457200" marR="0" lvl="1"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Created a quality assurance (QA) process for the data model </a:t>
            </a:r>
          </a:p>
          <a:p>
            <a:pPr marL="914400" marR="0" lvl="2"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Discovered errors in PPRL matching</a:t>
            </a:r>
          </a:p>
          <a:p>
            <a:pPr marL="1371600" marR="0" lvl="3"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Began engaging additional CODI partners (have not yet incorporated these partners’ data)</a:t>
            </a:r>
          </a:p>
        </p:txBody>
      </p:sp>
      <p:sp>
        <p:nvSpPr>
          <p:cNvPr id="6" name="Rectangle 5">
            <a:extLst>
              <a:ext uri="{FF2B5EF4-FFF2-40B4-BE49-F238E27FC236}">
                <a16:creationId xmlns:a16="http://schemas.microsoft.com/office/drawing/2014/main" id="{3F491EE9-C897-E1AE-24DB-EBDE571B154B}"/>
              </a:ext>
            </a:extLst>
          </p:cNvPr>
          <p:cNvSpPr/>
          <p:nvPr/>
        </p:nvSpPr>
        <p:spPr>
          <a:xfrm>
            <a:off x="1433666" y="2192056"/>
            <a:ext cx="275572"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7D78BE1-7584-6E3C-A3AE-D231C711DF0B}"/>
              </a:ext>
            </a:extLst>
          </p:cNvPr>
          <p:cNvSpPr/>
          <p:nvPr/>
        </p:nvSpPr>
        <p:spPr>
          <a:xfrm>
            <a:off x="1907045" y="2827753"/>
            <a:ext cx="275572"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1826066-7445-724E-9E87-F8F571F5FB7B}"/>
              </a:ext>
            </a:extLst>
          </p:cNvPr>
          <p:cNvSpPr/>
          <p:nvPr/>
        </p:nvSpPr>
        <p:spPr>
          <a:xfrm>
            <a:off x="2380424" y="3562220"/>
            <a:ext cx="275572"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CBD9E9-6B9E-36FD-203D-1D5CF61BC580}"/>
              </a:ext>
            </a:extLst>
          </p:cNvPr>
          <p:cNvSpPr/>
          <p:nvPr/>
        </p:nvSpPr>
        <p:spPr>
          <a:xfrm>
            <a:off x="2863721" y="4215364"/>
            <a:ext cx="275572"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5858103-4915-32D5-A6E6-AED0FA199625}"/>
              </a:ext>
            </a:extLst>
          </p:cNvPr>
          <p:cNvSpPr txBox="1"/>
          <p:nvPr/>
        </p:nvSpPr>
        <p:spPr>
          <a:xfrm>
            <a:off x="207528" y="999094"/>
            <a:ext cx="11984472" cy="1406188"/>
          </a:xfrm>
          <a:prstGeom prst="rightArrow">
            <a:avLst>
              <a:gd name="adj1" fmla="val 50000"/>
              <a:gd name="adj2" fmla="val 55912"/>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2018-2020		</a:t>
            </a: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2021</a:t>
            </a:r>
          </a:p>
        </p:txBody>
      </p:sp>
    </p:spTree>
    <p:extLst>
      <p:ext uri="{BB962C8B-B14F-4D97-AF65-F5344CB8AC3E}">
        <p14:creationId xmlns:p14="http://schemas.microsoft.com/office/powerpoint/2010/main" val="12112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BD9E9-6B9E-36FD-203D-1D5CF61BC580}"/>
              </a:ext>
            </a:extLst>
          </p:cNvPr>
          <p:cNvSpPr/>
          <p:nvPr/>
        </p:nvSpPr>
        <p:spPr>
          <a:xfrm>
            <a:off x="4185499" y="4959426"/>
            <a:ext cx="275572"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D36ECEA-88D7-BB9E-EA64-5624867A4974}"/>
              </a:ext>
            </a:extLst>
          </p:cNvPr>
          <p:cNvSpPr txBox="1"/>
          <p:nvPr/>
        </p:nvSpPr>
        <p:spPr>
          <a:xfrm>
            <a:off x="4185499" y="4160652"/>
            <a:ext cx="8903916"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Re-running queries and beginning analyses on data sets</a:t>
            </a:r>
          </a:p>
          <a:p>
            <a:pPr marL="457200" marR="0" lvl="1"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Developing two publications</a:t>
            </a:r>
          </a:p>
        </p:txBody>
      </p:sp>
      <p:sp>
        <p:nvSpPr>
          <p:cNvPr id="3" name="Title 2">
            <a:extLst>
              <a:ext uri="{FF2B5EF4-FFF2-40B4-BE49-F238E27FC236}">
                <a16:creationId xmlns:a16="http://schemas.microsoft.com/office/drawing/2014/main" id="{68E2356B-5F69-96B4-D5BA-28D6161AC714}"/>
              </a:ext>
            </a:extLst>
          </p:cNvPr>
          <p:cNvSpPr>
            <a:spLocks noGrp="1"/>
          </p:cNvSpPr>
          <p:nvPr>
            <p:ph type="title"/>
          </p:nvPr>
        </p:nvSpPr>
        <p:spPr/>
        <p:txBody>
          <a:bodyPr>
            <a:normAutofit/>
          </a:bodyPr>
          <a:lstStyle/>
          <a:p>
            <a:r>
              <a:rPr lang="en-US" sz="3600"/>
              <a:t>The Journey: CODI Integration Into CHORDS</a:t>
            </a:r>
          </a:p>
        </p:txBody>
      </p:sp>
      <p:sp>
        <p:nvSpPr>
          <p:cNvPr id="2" name="TextBox 1">
            <a:extLst>
              <a:ext uri="{FF2B5EF4-FFF2-40B4-BE49-F238E27FC236}">
                <a16:creationId xmlns:a16="http://schemas.microsoft.com/office/drawing/2014/main" id="{61E22940-F2AB-4D78-72ED-A14D470FB6DF}"/>
              </a:ext>
            </a:extLst>
          </p:cNvPr>
          <p:cNvSpPr txBox="1"/>
          <p:nvPr/>
        </p:nvSpPr>
        <p:spPr>
          <a:xfrm>
            <a:off x="3068594" y="2097920"/>
            <a:ext cx="10515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Created QA process for PPRL</a:t>
            </a:r>
          </a:p>
          <a:p>
            <a:pPr marL="457200" marR="0" lvl="1" indent="0" algn="l" defTabSz="914400" rtl="0" eaLnBrk="1" fontAlgn="auto" latinLnBrk="0" hangingPunct="1">
              <a:lnSpc>
                <a:spcPct val="100000"/>
              </a:lnSpc>
              <a:spcBef>
                <a:spcPts val="0"/>
              </a:spcBef>
              <a:spcAft>
                <a:spcPts val="24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Re-ran record linkage with much improved results</a:t>
            </a:r>
          </a:p>
        </p:txBody>
      </p:sp>
      <p:sp>
        <p:nvSpPr>
          <p:cNvPr id="6" name="Rectangle 5">
            <a:extLst>
              <a:ext uri="{FF2B5EF4-FFF2-40B4-BE49-F238E27FC236}">
                <a16:creationId xmlns:a16="http://schemas.microsoft.com/office/drawing/2014/main" id="{3F491EE9-C897-E1AE-24DB-EBDE571B154B}"/>
              </a:ext>
            </a:extLst>
          </p:cNvPr>
          <p:cNvSpPr/>
          <p:nvPr/>
        </p:nvSpPr>
        <p:spPr>
          <a:xfrm>
            <a:off x="2742918" y="2192056"/>
            <a:ext cx="275572"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7D78BE1-7584-6E3C-A3AE-D231C711DF0B}"/>
              </a:ext>
            </a:extLst>
          </p:cNvPr>
          <p:cNvSpPr/>
          <p:nvPr/>
        </p:nvSpPr>
        <p:spPr>
          <a:xfrm>
            <a:off x="3216297" y="2827753"/>
            <a:ext cx="275572"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1826066-7445-724E-9E87-F8F571F5FB7B}"/>
              </a:ext>
            </a:extLst>
          </p:cNvPr>
          <p:cNvSpPr/>
          <p:nvPr/>
        </p:nvSpPr>
        <p:spPr>
          <a:xfrm>
            <a:off x="3702202" y="4306282"/>
            <a:ext cx="275572" cy="275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0D06AF0-4F38-3B53-EFDE-75A85F2E0BC2}"/>
              </a:ext>
            </a:extLst>
          </p:cNvPr>
          <p:cNvSpPr txBox="1"/>
          <p:nvPr/>
        </p:nvSpPr>
        <p:spPr>
          <a:xfrm>
            <a:off x="3091037" y="3481019"/>
            <a:ext cx="5838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Still to Come…</a:t>
            </a:r>
          </a:p>
        </p:txBody>
      </p:sp>
      <p:sp>
        <p:nvSpPr>
          <p:cNvPr id="11" name="TextBox 10">
            <a:extLst>
              <a:ext uri="{FF2B5EF4-FFF2-40B4-BE49-F238E27FC236}">
                <a16:creationId xmlns:a16="http://schemas.microsoft.com/office/drawing/2014/main" id="{7AD51374-2B98-2F66-AF5B-2A7F886EF859}"/>
              </a:ext>
            </a:extLst>
          </p:cNvPr>
          <p:cNvSpPr txBox="1"/>
          <p:nvPr/>
        </p:nvSpPr>
        <p:spPr>
          <a:xfrm>
            <a:off x="207528" y="999094"/>
            <a:ext cx="11984472" cy="1406188"/>
          </a:xfrm>
          <a:prstGeom prst="rightArrow">
            <a:avLst>
              <a:gd name="adj1" fmla="val 50000"/>
              <a:gd name="adj2" fmla="val 55912"/>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2018-2020		2021		</a:t>
            </a: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2022-2023</a:t>
            </a:r>
          </a:p>
        </p:txBody>
      </p:sp>
    </p:spTree>
    <p:extLst>
      <p:ext uri="{BB962C8B-B14F-4D97-AF65-F5344CB8AC3E}">
        <p14:creationId xmlns:p14="http://schemas.microsoft.com/office/powerpoint/2010/main" val="27333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8"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1B86AB-3AB8-4F3D-A9AE-DA8BC9FF20F5}"/>
              </a:ext>
            </a:extLst>
          </p:cNvPr>
          <p:cNvSpPr txBox="1">
            <a:spLocks/>
          </p:cNvSpPr>
          <p:nvPr/>
        </p:nvSpPr>
        <p:spPr>
          <a:xfrm>
            <a:off x="996438" y="2167844"/>
            <a:ext cx="10199123" cy="341604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5800" b="1">
                <a:solidFill>
                  <a:schemeClr val="accent5">
                    <a:lumMod val="50000"/>
                  </a:schemeClr>
                </a:solidFill>
                <a:latin typeface="Arial" panose="020B0604020202020204" pitchFamily="34" charset="0"/>
                <a:ea typeface="+mj-ea"/>
                <a:cs typeface="Arial" panose="020B0604020202020204" pitchFamily="34" charset="0"/>
              </a:rPr>
              <a:t>CODI National Collaborative</a:t>
            </a:r>
          </a:p>
          <a:p>
            <a:pPr>
              <a:lnSpc>
                <a:spcPct val="100000"/>
              </a:lnSpc>
            </a:pPr>
            <a:r>
              <a:rPr lang="en-US" sz="3200">
                <a:solidFill>
                  <a:schemeClr val="accent5">
                    <a:lumMod val="50000"/>
                  </a:schemeClr>
                </a:solidFill>
                <a:latin typeface="Arial" panose="020B0604020202020204" pitchFamily="34" charset="0"/>
                <a:ea typeface="+mj-ea"/>
                <a:cs typeface="Arial" panose="020B0604020202020204" pitchFamily="34" charset="0"/>
              </a:rPr>
              <a:t>November 16, 2022</a:t>
            </a:r>
            <a:endParaRPr lang="en-US" sz="3200">
              <a:solidFill>
                <a:schemeClr val="accent5">
                  <a:lumMod val="50000"/>
                </a:schemeClr>
              </a:solidFill>
              <a:latin typeface="Arial"/>
              <a:ea typeface="+mj-ea"/>
              <a:cs typeface="Arial"/>
            </a:endParaRPr>
          </a:p>
        </p:txBody>
      </p:sp>
    </p:spTree>
    <p:extLst>
      <p:ext uri="{BB962C8B-B14F-4D97-AF65-F5344CB8AC3E}">
        <p14:creationId xmlns:p14="http://schemas.microsoft.com/office/powerpoint/2010/main" val="502330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E2356B-5F69-96B4-D5BA-28D6161AC714}"/>
              </a:ext>
            </a:extLst>
          </p:cNvPr>
          <p:cNvSpPr>
            <a:spLocks noGrp="1"/>
          </p:cNvSpPr>
          <p:nvPr>
            <p:ph type="title"/>
          </p:nvPr>
        </p:nvSpPr>
        <p:spPr/>
        <p:txBody>
          <a:bodyPr>
            <a:normAutofit/>
          </a:bodyPr>
          <a:lstStyle/>
          <a:p>
            <a:r>
              <a:rPr lang="en-US" sz="3600"/>
              <a:t>Challenges 	   Accomplishments     Learnings</a:t>
            </a:r>
          </a:p>
        </p:txBody>
      </p:sp>
      <p:pic>
        <p:nvPicPr>
          <p:cNvPr id="6" name="Graphic 5" descr="Shuffle with solid fill">
            <a:extLst>
              <a:ext uri="{FF2B5EF4-FFF2-40B4-BE49-F238E27FC236}">
                <a16:creationId xmlns:a16="http://schemas.microsoft.com/office/drawing/2014/main" id="{DDEA2103-7C2D-A3F1-CC71-D5FDB6B78D9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3484637" y="353291"/>
            <a:ext cx="443127" cy="443127"/>
          </a:xfrm>
          <a:prstGeom prst="rect">
            <a:avLst/>
          </a:prstGeom>
        </p:spPr>
      </p:pic>
      <p:pic>
        <p:nvPicPr>
          <p:cNvPr id="5" name="Graphic 4" descr="Shuffle with solid fill">
            <a:extLst>
              <a:ext uri="{FF2B5EF4-FFF2-40B4-BE49-F238E27FC236}">
                <a16:creationId xmlns:a16="http://schemas.microsoft.com/office/drawing/2014/main" id="{EE34A8D7-F47A-4942-CCF2-6823654A0E2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8042674" y="353291"/>
            <a:ext cx="443127" cy="443127"/>
          </a:xfrm>
          <a:prstGeom prst="rect">
            <a:avLst/>
          </a:prstGeom>
        </p:spPr>
      </p:pic>
      <p:sp>
        <p:nvSpPr>
          <p:cNvPr id="7" name="Content Placeholder 6">
            <a:extLst>
              <a:ext uri="{FF2B5EF4-FFF2-40B4-BE49-F238E27FC236}">
                <a16:creationId xmlns:a16="http://schemas.microsoft.com/office/drawing/2014/main" id="{01B712C8-E81D-6979-5B49-9ABDAF436043}"/>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chemeClr val="accent6"/>
                </a:solidFill>
                <a:latin typeface="Arial" panose="020B0604020202020204" pitchFamily="34" charset="0"/>
                <a:cs typeface="Arial" panose="020B0604020202020204" pitchFamily="34" charset="0"/>
              </a:rPr>
              <a:t>Governance</a:t>
            </a:r>
            <a:r>
              <a:rPr lang="en-US" sz="4400" b="1">
                <a:solidFill>
                  <a:srgbClr val="7030A0"/>
                </a:solidFill>
                <a:latin typeface="Arial" panose="020B0604020202020204" pitchFamily="34" charset="0"/>
                <a:cs typeface="Arial" panose="020B0604020202020204" pitchFamily="34" charset="0"/>
              </a:rPr>
              <a:t>		</a:t>
            </a:r>
            <a:r>
              <a:rPr lang="en-US" sz="4400" b="1">
                <a:solidFill>
                  <a:schemeClr val="bg2"/>
                </a:solidFill>
                <a:latin typeface="Arial" panose="020B0604020202020204" pitchFamily="34" charset="0"/>
                <a:cs typeface="Arial" panose="020B0604020202020204" pitchFamily="34" charset="0"/>
              </a:rPr>
              <a:t>PPRL</a:t>
            </a:r>
            <a:r>
              <a:rPr lang="en-US" sz="4400" b="1">
                <a:solidFill>
                  <a:srgbClr val="7030A0"/>
                </a:solidFill>
                <a:latin typeface="Arial" panose="020B0604020202020204" pitchFamily="34" charset="0"/>
                <a:cs typeface="Arial" panose="020B0604020202020204" pitchFamily="34" charset="0"/>
              </a:rPr>
              <a:t>		</a:t>
            </a:r>
            <a:r>
              <a:rPr lang="en-US" sz="4400" b="1">
                <a:solidFill>
                  <a:schemeClr val="bg2"/>
                </a:solidFill>
              </a:rPr>
              <a:t>Partners</a:t>
            </a:r>
          </a:p>
          <a:p>
            <a:pPr marL="0" marR="0" lvl="0" indent="0" algn="l" defTabSz="914400" rtl="0" eaLnBrk="1" fontAlgn="auto" latinLnBrk="0" hangingPunct="1">
              <a:lnSpc>
                <a:spcPct val="100000"/>
              </a:lnSpc>
              <a:spcBef>
                <a:spcPts val="2400"/>
              </a:spcBef>
              <a:spcAft>
                <a:spcPts val="2400"/>
              </a:spcAft>
              <a:buClrTx/>
              <a:buSzTx/>
              <a:buFontTx/>
              <a:buNone/>
              <a:tabLst/>
              <a:defRPr/>
            </a:pPr>
            <a:r>
              <a:rPr lang="en-US" b="1">
                <a:solidFill>
                  <a:schemeClr val="accent6"/>
                </a:solidFill>
                <a:latin typeface="Arial" panose="020B0604020202020204" pitchFamily="34" charset="0"/>
                <a:cs typeface="Arial" panose="020B0604020202020204" pitchFamily="34" charset="0"/>
              </a:rPr>
              <a:t>Challenges:</a:t>
            </a:r>
            <a:r>
              <a:rPr lang="en-US">
                <a:latin typeface="Arial" panose="020B0604020202020204" pitchFamily="34" charset="0"/>
                <a:cs typeface="Arial" panose="020B0604020202020204" pitchFamily="34" charset="0"/>
              </a:rPr>
              <a:t> Aligning CODI and CHORDS governance; length of time to execute agreements</a:t>
            </a:r>
          </a:p>
          <a:p>
            <a:pPr marL="0" marR="0" lvl="0" indent="0" algn="l" defTabSz="914400" rtl="0" eaLnBrk="1" fontAlgn="auto" latinLnBrk="0" hangingPunct="1">
              <a:lnSpc>
                <a:spcPct val="100000"/>
              </a:lnSpc>
              <a:spcBef>
                <a:spcPts val="0"/>
              </a:spcBef>
              <a:spcAft>
                <a:spcPts val="2400"/>
              </a:spcAft>
              <a:buClrTx/>
              <a:buSzTx/>
              <a:buFontTx/>
              <a:buNone/>
              <a:tabLst/>
              <a:defRPr/>
            </a:pPr>
            <a:r>
              <a:rPr lang="en-US" b="1">
                <a:solidFill>
                  <a:schemeClr val="accent6"/>
                </a:solidFill>
                <a:latin typeface="Arial" panose="020B0604020202020204" pitchFamily="34" charset="0"/>
                <a:cs typeface="Arial" panose="020B0604020202020204" pitchFamily="34" charset="0"/>
              </a:rPr>
              <a:t>Accomplishment:</a:t>
            </a:r>
            <a:r>
              <a:rPr lang="en-US">
                <a:solidFill>
                  <a:schemeClr val="accent6"/>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Master Data Sharing and Use Agreement </a:t>
            </a:r>
          </a:p>
          <a:p>
            <a:pPr marL="0" marR="0" lvl="0" indent="0" algn="l" defTabSz="914400" rtl="0" eaLnBrk="1" fontAlgn="auto" latinLnBrk="0" hangingPunct="1">
              <a:lnSpc>
                <a:spcPct val="100000"/>
              </a:lnSpc>
              <a:spcBef>
                <a:spcPts val="0"/>
              </a:spcBef>
              <a:spcAft>
                <a:spcPts val="2400"/>
              </a:spcAft>
              <a:buClrTx/>
              <a:buSzTx/>
              <a:buFontTx/>
              <a:buNone/>
              <a:tabLst/>
              <a:defRPr/>
            </a:pPr>
            <a:r>
              <a:rPr lang="en-US" b="1">
                <a:solidFill>
                  <a:schemeClr val="accent6"/>
                </a:solidFill>
                <a:latin typeface="Arial" panose="020B0604020202020204" pitchFamily="34" charset="0"/>
                <a:cs typeface="Arial" panose="020B0604020202020204" pitchFamily="34" charset="0"/>
              </a:rPr>
              <a:t>Keys to Success: </a:t>
            </a:r>
            <a:r>
              <a:rPr lang="en-US" b="0">
                <a:latin typeface="Arial" panose="020B0604020202020204" pitchFamily="34" charset="0"/>
                <a:cs typeface="Arial" panose="020B0604020202020204" pitchFamily="34" charset="0"/>
              </a:rPr>
              <a:t>Transparency and building on trusted relationships</a:t>
            </a: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08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E2356B-5F69-96B4-D5BA-28D6161AC714}"/>
              </a:ext>
            </a:extLst>
          </p:cNvPr>
          <p:cNvSpPr>
            <a:spLocks noGrp="1"/>
          </p:cNvSpPr>
          <p:nvPr>
            <p:ph type="title"/>
          </p:nvPr>
        </p:nvSpPr>
        <p:spPr/>
        <p:txBody>
          <a:bodyPr>
            <a:normAutofit/>
          </a:bodyPr>
          <a:lstStyle/>
          <a:p>
            <a:r>
              <a:rPr lang="en-US" sz="3600"/>
              <a:t>Challenges 	   Accomplishments     Learnings</a:t>
            </a:r>
          </a:p>
        </p:txBody>
      </p:sp>
      <p:pic>
        <p:nvPicPr>
          <p:cNvPr id="6" name="Graphic 5" descr="Shuffle with solid fill">
            <a:extLst>
              <a:ext uri="{FF2B5EF4-FFF2-40B4-BE49-F238E27FC236}">
                <a16:creationId xmlns:a16="http://schemas.microsoft.com/office/drawing/2014/main" id="{DDEA2103-7C2D-A3F1-CC71-D5FDB6B78D9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3484637" y="353291"/>
            <a:ext cx="443127" cy="443127"/>
          </a:xfrm>
          <a:prstGeom prst="rect">
            <a:avLst/>
          </a:prstGeom>
        </p:spPr>
      </p:pic>
      <p:pic>
        <p:nvPicPr>
          <p:cNvPr id="5" name="Graphic 4" descr="Shuffle with solid fill">
            <a:extLst>
              <a:ext uri="{FF2B5EF4-FFF2-40B4-BE49-F238E27FC236}">
                <a16:creationId xmlns:a16="http://schemas.microsoft.com/office/drawing/2014/main" id="{EE34A8D7-F47A-4942-CCF2-6823654A0E2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8042674" y="353291"/>
            <a:ext cx="443127" cy="443127"/>
          </a:xfrm>
          <a:prstGeom prst="rect">
            <a:avLst/>
          </a:prstGeom>
        </p:spPr>
      </p:pic>
      <p:sp>
        <p:nvSpPr>
          <p:cNvPr id="7" name="Content Placeholder 6">
            <a:extLst>
              <a:ext uri="{FF2B5EF4-FFF2-40B4-BE49-F238E27FC236}">
                <a16:creationId xmlns:a16="http://schemas.microsoft.com/office/drawing/2014/main" id="{01B712C8-E81D-6979-5B49-9ABDAF436043}"/>
              </a:ext>
            </a:extLst>
          </p:cNvPr>
          <p:cNvSpPr>
            <a:spLocks noGrp="1"/>
          </p:cNvSpPr>
          <p:nvPr>
            <p:ph idx="1"/>
          </p:nvPr>
        </p:nvSpPr>
        <p:spPr/>
        <p:txBody>
          <a:bodyPr>
            <a:normAutofit/>
          </a:bodyPr>
          <a:lstStyle/>
          <a:p>
            <a:pPr marL="0" indent="0">
              <a:lnSpc>
                <a:spcPct val="100000"/>
              </a:lnSpc>
              <a:spcBef>
                <a:spcPts val="0"/>
              </a:spcBef>
              <a:spcAft>
                <a:spcPts val="2400"/>
              </a:spcAft>
              <a:buNone/>
              <a:defRPr/>
            </a:pPr>
            <a:r>
              <a:rPr lang="en-US" sz="4400" b="1">
                <a:solidFill>
                  <a:schemeClr val="bg2"/>
                </a:solidFill>
              </a:rPr>
              <a:t>Governance</a:t>
            </a:r>
            <a:r>
              <a:rPr lang="en-US" sz="4400" b="1">
                <a:solidFill>
                  <a:srgbClr val="7030A0"/>
                </a:solidFill>
              </a:rPr>
              <a:t>		</a:t>
            </a:r>
            <a:r>
              <a:rPr lang="en-US" sz="4400" b="1">
                <a:solidFill>
                  <a:srgbClr val="002060"/>
                </a:solidFill>
              </a:rPr>
              <a:t>PPRL</a:t>
            </a:r>
            <a:r>
              <a:rPr lang="en-US" sz="4400" b="1">
                <a:solidFill>
                  <a:srgbClr val="7030A0"/>
                </a:solidFill>
              </a:rPr>
              <a:t>		</a:t>
            </a:r>
            <a:r>
              <a:rPr lang="en-US" sz="4400" b="1">
                <a:solidFill>
                  <a:schemeClr val="bg2"/>
                </a:solidFill>
              </a:rPr>
              <a:t>Partners</a:t>
            </a:r>
          </a:p>
          <a:p>
            <a:pPr marL="0" marR="0" lvl="0" indent="0" algn="l" defTabSz="914400" rtl="0" eaLnBrk="1" fontAlgn="auto" latinLnBrk="0" hangingPunct="1">
              <a:lnSpc>
                <a:spcPct val="100000"/>
              </a:lnSpc>
              <a:spcBef>
                <a:spcPts val="0"/>
              </a:spcBef>
              <a:spcAft>
                <a:spcPts val="2400"/>
              </a:spcAft>
              <a:buClrTx/>
              <a:buSzTx/>
              <a:buFontTx/>
              <a:buNone/>
              <a:tabLst/>
              <a:defRPr/>
            </a:pPr>
            <a:r>
              <a:rPr lang="en-US" b="1">
                <a:solidFill>
                  <a:srgbClr val="002060"/>
                </a:solidFill>
                <a:latin typeface="Arial" panose="020B0604020202020204" pitchFamily="34" charset="0"/>
                <a:cs typeface="Arial" panose="020B0604020202020204" pitchFamily="34" charset="0"/>
              </a:rPr>
              <a:t>Challenges:</a:t>
            </a:r>
            <a:r>
              <a:rPr lang="en-US">
                <a:solidFill>
                  <a:srgbClr val="00206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Executing synchronous record linkage, especially with community partners; no methods to assure linkage quality</a:t>
            </a:r>
          </a:p>
          <a:p>
            <a:pPr marL="0" marR="0" lvl="0" indent="0" algn="l" defTabSz="914400" rtl="0" eaLnBrk="1" fontAlgn="auto" latinLnBrk="0" hangingPunct="1">
              <a:lnSpc>
                <a:spcPct val="100000"/>
              </a:lnSpc>
              <a:spcBef>
                <a:spcPts val="0"/>
              </a:spcBef>
              <a:spcAft>
                <a:spcPts val="2400"/>
              </a:spcAft>
              <a:buClrTx/>
              <a:buSzTx/>
              <a:buFontTx/>
              <a:buNone/>
              <a:tabLst/>
              <a:defRPr/>
            </a:pPr>
            <a:r>
              <a:rPr lang="en-US" b="1">
                <a:solidFill>
                  <a:srgbClr val="002060"/>
                </a:solidFill>
                <a:latin typeface="Arial" panose="020B0604020202020204" pitchFamily="34" charset="0"/>
                <a:cs typeface="Arial" panose="020B0604020202020204" pitchFamily="34" charset="0"/>
              </a:rPr>
              <a:t>Accomplishment:</a:t>
            </a:r>
            <a:r>
              <a:rPr lang="en-US">
                <a:solidFill>
                  <a:srgbClr val="00206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Development of multi-site process flows and PPRL QA tools</a:t>
            </a:r>
          </a:p>
          <a:p>
            <a:pPr marL="0" marR="0" lvl="0" indent="0" algn="l" defTabSz="914400" rtl="0" eaLnBrk="1" fontAlgn="auto" latinLnBrk="0" hangingPunct="1">
              <a:lnSpc>
                <a:spcPct val="100000"/>
              </a:lnSpc>
              <a:spcBef>
                <a:spcPts val="0"/>
              </a:spcBef>
              <a:spcAft>
                <a:spcPts val="2400"/>
              </a:spcAft>
              <a:buClrTx/>
              <a:buSzTx/>
              <a:buFontTx/>
              <a:buNone/>
              <a:tabLst/>
              <a:defRPr/>
            </a:pPr>
            <a:r>
              <a:rPr lang="en-US" b="1">
                <a:solidFill>
                  <a:srgbClr val="002060"/>
                </a:solidFill>
                <a:latin typeface="Arial" panose="020B0604020202020204" pitchFamily="34" charset="0"/>
                <a:cs typeface="Arial" panose="020B0604020202020204" pitchFamily="34" charset="0"/>
              </a:rPr>
              <a:t>Keys to Success: </a:t>
            </a:r>
            <a:r>
              <a:rPr lang="en-US" b="0">
                <a:latin typeface="Arial" panose="020B0604020202020204" pitchFamily="34" charset="0"/>
                <a:cs typeface="Arial" panose="020B0604020202020204" pitchFamily="34" charset="0"/>
              </a:rPr>
              <a:t>Adequate time and resources for QA; technical expertise</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2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E2356B-5F69-96B4-D5BA-28D6161AC714}"/>
              </a:ext>
            </a:extLst>
          </p:cNvPr>
          <p:cNvSpPr>
            <a:spLocks noGrp="1"/>
          </p:cNvSpPr>
          <p:nvPr>
            <p:ph type="title"/>
          </p:nvPr>
        </p:nvSpPr>
        <p:spPr/>
        <p:txBody>
          <a:bodyPr>
            <a:normAutofit/>
          </a:bodyPr>
          <a:lstStyle/>
          <a:p>
            <a:r>
              <a:rPr lang="en-US" sz="3600"/>
              <a:t>Challenges 	   Accomplishments     Learnings</a:t>
            </a:r>
          </a:p>
        </p:txBody>
      </p:sp>
      <p:pic>
        <p:nvPicPr>
          <p:cNvPr id="6" name="Graphic 5" descr="Shuffle with solid fill">
            <a:extLst>
              <a:ext uri="{FF2B5EF4-FFF2-40B4-BE49-F238E27FC236}">
                <a16:creationId xmlns:a16="http://schemas.microsoft.com/office/drawing/2014/main" id="{DDEA2103-7C2D-A3F1-CC71-D5FDB6B78D9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3484637" y="353291"/>
            <a:ext cx="443127" cy="443127"/>
          </a:xfrm>
          <a:prstGeom prst="rect">
            <a:avLst/>
          </a:prstGeom>
        </p:spPr>
      </p:pic>
      <p:pic>
        <p:nvPicPr>
          <p:cNvPr id="5" name="Graphic 4" descr="Shuffle with solid fill">
            <a:extLst>
              <a:ext uri="{FF2B5EF4-FFF2-40B4-BE49-F238E27FC236}">
                <a16:creationId xmlns:a16="http://schemas.microsoft.com/office/drawing/2014/main" id="{EE34A8D7-F47A-4942-CCF2-6823654A0E2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8042674" y="353291"/>
            <a:ext cx="443127" cy="443127"/>
          </a:xfrm>
          <a:prstGeom prst="rect">
            <a:avLst/>
          </a:prstGeom>
        </p:spPr>
      </p:pic>
      <p:sp>
        <p:nvSpPr>
          <p:cNvPr id="7" name="Content Placeholder 6">
            <a:extLst>
              <a:ext uri="{FF2B5EF4-FFF2-40B4-BE49-F238E27FC236}">
                <a16:creationId xmlns:a16="http://schemas.microsoft.com/office/drawing/2014/main" id="{01B712C8-E81D-6979-5B49-9ABDAF436043}"/>
              </a:ext>
            </a:extLst>
          </p:cNvPr>
          <p:cNvSpPr>
            <a:spLocks noGrp="1"/>
          </p:cNvSpPr>
          <p:nvPr>
            <p:ph idx="1"/>
          </p:nvPr>
        </p:nvSpPr>
        <p:spPr>
          <a:xfrm>
            <a:off x="838200" y="1398133"/>
            <a:ext cx="10147126" cy="4351338"/>
          </a:xfrm>
        </p:spPr>
        <p:txBody>
          <a:bodyPr>
            <a:normAutofit/>
          </a:bodyPr>
          <a:lstStyle/>
          <a:p>
            <a:pPr marL="0" indent="0">
              <a:lnSpc>
                <a:spcPct val="100000"/>
              </a:lnSpc>
              <a:spcBef>
                <a:spcPts val="0"/>
              </a:spcBef>
              <a:spcAft>
                <a:spcPts val="2400"/>
              </a:spcAft>
              <a:buNone/>
              <a:defRPr/>
            </a:pPr>
            <a:r>
              <a:rPr lang="en-US" sz="4400" b="1">
                <a:solidFill>
                  <a:schemeClr val="bg2"/>
                </a:solidFill>
              </a:rPr>
              <a:t>Governance</a:t>
            </a:r>
            <a:r>
              <a:rPr lang="en-US" sz="4400" b="1">
                <a:solidFill>
                  <a:srgbClr val="7030A0"/>
                </a:solidFill>
              </a:rPr>
              <a:t>		</a:t>
            </a:r>
            <a:r>
              <a:rPr lang="en-US" sz="4400" b="1">
                <a:solidFill>
                  <a:schemeClr val="bg2"/>
                </a:solidFill>
              </a:rPr>
              <a:t>PPRL</a:t>
            </a:r>
            <a:r>
              <a:rPr lang="en-US" sz="4400" b="1">
                <a:solidFill>
                  <a:srgbClr val="7030A0"/>
                </a:solidFill>
              </a:rPr>
              <a:t>		</a:t>
            </a:r>
            <a:r>
              <a:rPr lang="en-US" sz="4400" b="1">
                <a:solidFill>
                  <a:schemeClr val="accent2"/>
                </a:solidFill>
              </a:rPr>
              <a:t>Partners</a:t>
            </a:r>
          </a:p>
          <a:p>
            <a:pPr marL="0" lvl="0" indent="0">
              <a:lnSpc>
                <a:spcPct val="100000"/>
              </a:lnSpc>
              <a:spcBef>
                <a:spcPts val="0"/>
              </a:spcBef>
              <a:spcAft>
                <a:spcPts val="2400"/>
              </a:spcAft>
              <a:buNone/>
              <a:defRPr/>
            </a:pPr>
            <a:r>
              <a:rPr lang="en-US" b="1">
                <a:solidFill>
                  <a:schemeClr val="accent2"/>
                </a:solidFill>
                <a:latin typeface="Arial" panose="020B0604020202020204" pitchFamily="34" charset="0"/>
                <a:cs typeface="Arial" panose="020B0604020202020204" pitchFamily="34" charset="0"/>
              </a:rPr>
              <a:t>Challenges:</a:t>
            </a:r>
            <a:r>
              <a:rPr lang="en-US">
                <a:solidFill>
                  <a:schemeClr val="accent2"/>
                </a:solidFill>
                <a:latin typeface="Arial" panose="020B0604020202020204" pitchFamily="34" charset="0"/>
                <a:cs typeface="Arial" panose="020B0604020202020204" pitchFamily="34" charset="0"/>
              </a:rPr>
              <a:t> </a:t>
            </a:r>
            <a:r>
              <a:rPr lang="en-US"/>
              <a:t>Partner capacity, especially during the pandemic; maintaining VDWs</a:t>
            </a:r>
          </a:p>
          <a:p>
            <a:pPr marL="0" lvl="0" indent="0">
              <a:lnSpc>
                <a:spcPct val="100000"/>
              </a:lnSpc>
              <a:spcBef>
                <a:spcPts val="0"/>
              </a:spcBef>
              <a:spcAft>
                <a:spcPts val="2400"/>
              </a:spcAft>
              <a:buNone/>
              <a:defRPr/>
            </a:pPr>
            <a:r>
              <a:rPr lang="en-US" b="1">
                <a:solidFill>
                  <a:schemeClr val="accent2"/>
                </a:solidFill>
              </a:rPr>
              <a:t>Accomplishment:</a:t>
            </a:r>
            <a:r>
              <a:rPr lang="en-US">
                <a:solidFill>
                  <a:schemeClr val="accent2"/>
                </a:solidFill>
              </a:rPr>
              <a:t> </a:t>
            </a:r>
            <a:r>
              <a:rPr lang="en-US"/>
              <a:t>Dedicated technical assistance for CBOs</a:t>
            </a:r>
          </a:p>
          <a:p>
            <a:pPr marL="0" lvl="0" indent="0">
              <a:lnSpc>
                <a:spcPct val="100000"/>
              </a:lnSpc>
              <a:spcBef>
                <a:spcPts val="0"/>
              </a:spcBef>
              <a:spcAft>
                <a:spcPts val="2400"/>
              </a:spcAft>
              <a:buNone/>
              <a:defRPr/>
            </a:pPr>
            <a:r>
              <a:rPr lang="en-US" b="1">
                <a:solidFill>
                  <a:schemeClr val="accent2"/>
                </a:solidFill>
              </a:rPr>
              <a:t>Keys to Success: </a:t>
            </a:r>
            <a:r>
              <a:rPr lang="en-US"/>
              <a:t>Engaging CBOs in symbiotic relationship with funding</a:t>
            </a:r>
          </a:p>
        </p:txBody>
      </p:sp>
    </p:spTree>
    <p:extLst>
      <p:ext uri="{BB962C8B-B14F-4D97-AF65-F5344CB8AC3E}">
        <p14:creationId xmlns:p14="http://schemas.microsoft.com/office/powerpoint/2010/main" val="200030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4BF846-3113-A1C8-933F-7585952D8049}"/>
              </a:ext>
            </a:extLst>
          </p:cNvPr>
          <p:cNvSpPr>
            <a:spLocks noGrp="1"/>
          </p:cNvSpPr>
          <p:nvPr>
            <p:ph type="title"/>
          </p:nvPr>
        </p:nvSpPr>
        <p:spPr/>
        <p:txBody>
          <a:bodyPr/>
          <a:lstStyle/>
          <a:p>
            <a:r>
              <a:rPr lang="en-US"/>
              <a:t>SDOH Data Integration</a:t>
            </a:r>
          </a:p>
        </p:txBody>
      </p:sp>
      <p:grpSp>
        <p:nvGrpSpPr>
          <p:cNvPr id="4" name="Group 3">
            <a:extLst>
              <a:ext uri="{FF2B5EF4-FFF2-40B4-BE49-F238E27FC236}">
                <a16:creationId xmlns:a16="http://schemas.microsoft.com/office/drawing/2014/main" id="{232BC4C1-9492-1B60-215B-498A5B32C7B7}"/>
              </a:ext>
            </a:extLst>
          </p:cNvPr>
          <p:cNvGrpSpPr/>
          <p:nvPr/>
        </p:nvGrpSpPr>
        <p:grpSpPr>
          <a:xfrm>
            <a:off x="1433351" y="1452348"/>
            <a:ext cx="9325297" cy="4756952"/>
            <a:chOff x="1542117" y="1004673"/>
            <a:chExt cx="9325297" cy="4756952"/>
          </a:xfrm>
        </p:grpSpPr>
        <p:sp>
          <p:nvSpPr>
            <p:cNvPr id="5" name="Oval 4">
              <a:extLst>
                <a:ext uri="{FF2B5EF4-FFF2-40B4-BE49-F238E27FC236}">
                  <a16:creationId xmlns:a16="http://schemas.microsoft.com/office/drawing/2014/main" id="{D284ACFF-425F-0C8E-C0A5-98E8A29D4D84}"/>
                </a:ext>
              </a:extLst>
            </p:cNvPr>
            <p:cNvSpPr/>
            <p:nvPr/>
          </p:nvSpPr>
          <p:spPr>
            <a:xfrm>
              <a:off x="6417794" y="1516183"/>
              <a:ext cx="4011113" cy="3735588"/>
            </a:xfrm>
            <a:prstGeom prst="ellipse">
              <a:avLst/>
            </a:prstGeom>
            <a:noFill/>
            <a:ln w="1016000" cap="flat" cmpd="sng" algn="ctr">
              <a:solidFill>
                <a:srgbClr val="5ECCF3">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5859CF0-80D7-62F9-7AC1-9C2BC2C9DEE1}"/>
                </a:ext>
              </a:extLst>
            </p:cNvPr>
            <p:cNvPicPr>
              <a:picLocks noChangeAspect="1"/>
            </p:cNvPicPr>
            <p:nvPr/>
          </p:nvPicPr>
          <p:blipFill rotWithShape="1">
            <a:blip r:embed="rId3"/>
            <a:srcRect r="48822"/>
            <a:stretch/>
          </p:blipFill>
          <p:spPr>
            <a:xfrm>
              <a:off x="5900511" y="1005116"/>
              <a:ext cx="2574040" cy="4755292"/>
            </a:xfrm>
            <a:prstGeom prst="rect">
              <a:avLst/>
            </a:prstGeom>
          </p:spPr>
        </p:pic>
        <p:sp>
          <p:nvSpPr>
            <p:cNvPr id="7" name="Oval 6">
              <a:extLst>
                <a:ext uri="{FF2B5EF4-FFF2-40B4-BE49-F238E27FC236}">
                  <a16:creationId xmlns:a16="http://schemas.microsoft.com/office/drawing/2014/main" id="{50E50E7E-FE14-7DC9-1556-169069767ACA}"/>
                </a:ext>
              </a:extLst>
            </p:cNvPr>
            <p:cNvSpPr/>
            <p:nvPr/>
          </p:nvSpPr>
          <p:spPr>
            <a:xfrm>
              <a:off x="1865095" y="1516183"/>
              <a:ext cx="4011113" cy="3735588"/>
            </a:xfrm>
            <a:prstGeom prst="ellipse">
              <a:avLst/>
            </a:prstGeom>
            <a:noFill/>
            <a:ln w="1016000" cap="flat" cmpd="sng" algn="ctr">
              <a:solidFill>
                <a:srgbClr val="5DCEAF">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40AC1F3-A4DB-A4EB-AF30-80ED2FC0C889}"/>
                </a:ext>
              </a:extLst>
            </p:cNvPr>
            <p:cNvPicPr>
              <a:picLocks noChangeAspect="1"/>
            </p:cNvPicPr>
            <p:nvPr/>
          </p:nvPicPr>
          <p:blipFill rotWithShape="1">
            <a:blip r:embed="rId3"/>
            <a:srcRect l="48751"/>
            <a:stretch/>
          </p:blipFill>
          <p:spPr>
            <a:xfrm>
              <a:off x="3816905" y="1005116"/>
              <a:ext cx="2577660" cy="4755292"/>
            </a:xfrm>
            <a:prstGeom prst="rect">
              <a:avLst/>
            </a:prstGeom>
          </p:spPr>
        </p:pic>
        <p:pic>
          <p:nvPicPr>
            <p:cNvPr id="9" name="Picture 8">
              <a:extLst>
                <a:ext uri="{FF2B5EF4-FFF2-40B4-BE49-F238E27FC236}">
                  <a16:creationId xmlns:a16="http://schemas.microsoft.com/office/drawing/2014/main" id="{63DEB9C6-ECD3-7261-0807-3B9DFBF48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6034" y="2164591"/>
              <a:ext cx="543891" cy="678809"/>
            </a:xfrm>
            <a:prstGeom prst="rect">
              <a:avLst/>
            </a:prstGeom>
          </p:spPr>
        </p:pic>
        <p:pic>
          <p:nvPicPr>
            <p:cNvPr id="10" name="Picture 9">
              <a:extLst>
                <a:ext uri="{FF2B5EF4-FFF2-40B4-BE49-F238E27FC236}">
                  <a16:creationId xmlns:a16="http://schemas.microsoft.com/office/drawing/2014/main" id="{4AEC709A-3377-11F6-2BEC-57EF6FFEEB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4844" y="3691923"/>
              <a:ext cx="676099" cy="588966"/>
            </a:xfrm>
            <a:prstGeom prst="rect">
              <a:avLst/>
            </a:prstGeom>
          </p:spPr>
        </p:pic>
        <p:pic>
          <p:nvPicPr>
            <p:cNvPr id="11" name="Picture 10">
              <a:extLst>
                <a:ext uri="{FF2B5EF4-FFF2-40B4-BE49-F238E27FC236}">
                  <a16:creationId xmlns:a16="http://schemas.microsoft.com/office/drawing/2014/main" id="{C47654D1-780A-3202-DBDB-755225D931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1363" y="1123483"/>
              <a:ext cx="756315" cy="746689"/>
            </a:xfrm>
            <a:prstGeom prst="rect">
              <a:avLst/>
            </a:prstGeom>
          </p:spPr>
        </p:pic>
        <p:grpSp>
          <p:nvGrpSpPr>
            <p:cNvPr id="12" name="Group 11">
              <a:extLst>
                <a:ext uri="{FF2B5EF4-FFF2-40B4-BE49-F238E27FC236}">
                  <a16:creationId xmlns:a16="http://schemas.microsoft.com/office/drawing/2014/main" id="{E5D14F33-D38E-B235-182F-ABD293CEDC3E}"/>
                </a:ext>
              </a:extLst>
            </p:cNvPr>
            <p:cNvGrpSpPr/>
            <p:nvPr/>
          </p:nvGrpSpPr>
          <p:grpSpPr>
            <a:xfrm>
              <a:off x="7828305" y="2590597"/>
              <a:ext cx="1463870" cy="929489"/>
              <a:chOff x="8196140" y="2532242"/>
              <a:chExt cx="1622361" cy="1043403"/>
            </a:xfrm>
          </p:grpSpPr>
          <p:pic>
            <p:nvPicPr>
              <p:cNvPr id="39" name="Picture 38" descr="Picture 13">
                <a:extLst>
                  <a:ext uri="{FF2B5EF4-FFF2-40B4-BE49-F238E27FC236}">
                    <a16:creationId xmlns:a16="http://schemas.microsoft.com/office/drawing/2014/main" id="{1127EC7B-153E-6455-64E3-7F870D82B9E0}"/>
                  </a:ext>
                </a:extLst>
              </p:cNvPr>
              <p:cNvPicPr>
                <a:picLocks noChangeAspect="1"/>
              </p:cNvPicPr>
              <p:nvPr/>
            </p:nvPicPr>
            <p:blipFill>
              <a:blip r:embed="rId7"/>
              <a:stretch>
                <a:fillRect/>
              </a:stretch>
            </p:blipFill>
            <p:spPr>
              <a:xfrm>
                <a:off x="8196140" y="2532242"/>
                <a:ext cx="1622361" cy="947587"/>
              </a:xfrm>
              <a:prstGeom prst="rect">
                <a:avLst/>
              </a:prstGeom>
              <a:ln w="12700" cap="flat">
                <a:noFill/>
                <a:miter lim="400000"/>
              </a:ln>
              <a:effectLst/>
            </p:spPr>
          </p:pic>
          <p:pic>
            <p:nvPicPr>
              <p:cNvPr id="40" name="Graphic 6" descr="Graphic 6">
                <a:extLst>
                  <a:ext uri="{FF2B5EF4-FFF2-40B4-BE49-F238E27FC236}">
                    <a16:creationId xmlns:a16="http://schemas.microsoft.com/office/drawing/2014/main" id="{15444635-3B52-B56D-EBFA-F0ECC0BE5D09}"/>
                  </a:ext>
                </a:extLst>
              </p:cNvPr>
              <p:cNvPicPr>
                <a:picLocks noChangeAspect="1"/>
              </p:cNvPicPr>
              <p:nvPr/>
            </p:nvPicPr>
            <p:blipFill>
              <a:blip r:embed="rId8"/>
              <a:stretch>
                <a:fillRect/>
              </a:stretch>
            </p:blipFill>
            <p:spPr>
              <a:xfrm>
                <a:off x="9037906" y="3219621"/>
                <a:ext cx="763684" cy="356024"/>
              </a:xfrm>
              <a:prstGeom prst="rect">
                <a:avLst/>
              </a:prstGeom>
              <a:ln w="12700" cap="flat">
                <a:noFill/>
                <a:miter lim="400000"/>
              </a:ln>
              <a:effectLst/>
            </p:spPr>
          </p:pic>
        </p:grpSp>
        <p:pic>
          <p:nvPicPr>
            <p:cNvPr id="13" name="Picture 12" descr="Picture 39">
              <a:extLst>
                <a:ext uri="{FF2B5EF4-FFF2-40B4-BE49-F238E27FC236}">
                  <a16:creationId xmlns:a16="http://schemas.microsoft.com/office/drawing/2014/main" id="{91146AFC-C809-BE17-B4DC-76CBA2F1004E}"/>
                </a:ext>
              </a:extLst>
            </p:cNvPr>
            <p:cNvPicPr>
              <a:picLocks noChangeAspect="1"/>
            </p:cNvPicPr>
            <p:nvPr/>
          </p:nvPicPr>
          <p:blipFill>
            <a:blip r:embed="rId9"/>
            <a:stretch>
              <a:fillRect/>
            </a:stretch>
          </p:blipFill>
          <p:spPr>
            <a:xfrm>
              <a:off x="3125282" y="2668136"/>
              <a:ext cx="1483427" cy="755914"/>
            </a:xfrm>
            <a:prstGeom prst="rect">
              <a:avLst/>
            </a:prstGeom>
            <a:ln w="12700" cap="flat">
              <a:noFill/>
              <a:miter lim="400000"/>
            </a:ln>
            <a:effectLst/>
          </p:spPr>
        </p:pic>
        <p:sp>
          <p:nvSpPr>
            <p:cNvPr id="14" name="TextBox 13">
              <a:extLst>
                <a:ext uri="{FF2B5EF4-FFF2-40B4-BE49-F238E27FC236}">
                  <a16:creationId xmlns:a16="http://schemas.microsoft.com/office/drawing/2014/main" id="{11E65682-57DA-3AF6-20A9-C41AC18583E0}"/>
                </a:ext>
              </a:extLst>
            </p:cNvPr>
            <p:cNvSpPr txBox="1"/>
            <p:nvPr/>
          </p:nvSpPr>
          <p:spPr>
            <a:xfrm>
              <a:off x="3088503" y="3456795"/>
              <a:ext cx="17432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a:ln>
                    <a:noFill/>
                  </a:ln>
                  <a:solidFill>
                    <a:sysClr val="window" lastClr="FFFFFF">
                      <a:lumMod val="50000"/>
                    </a:sysClr>
                  </a:solidFill>
                  <a:effectLst/>
                  <a:uLnTx/>
                  <a:uFillTx/>
                  <a:latin typeface="Segoe UI" panose="020B0502040204020203" pitchFamily="34" charset="0"/>
                  <a:ea typeface="Fira Sans Black"/>
                  <a:cs typeface="Segoe UI" panose="020B0502040204020203" pitchFamily="34" charset="0"/>
                  <a:sym typeface="Fira Sans Black"/>
                </a:rPr>
                <a:t>Clinical Organizations</a:t>
              </a:r>
              <a:endParaRPr kumimoji="0" lang="en" sz="1800" b="0" i="0" u="none" strike="noStrike" kern="0" cap="none" spc="0" normalizeH="0" baseline="0" noProof="0">
                <a:ln>
                  <a:noFill/>
                </a:ln>
                <a:solidFill>
                  <a:sysClr val="window" lastClr="FFFFFF">
                    <a:lumMod val="50000"/>
                  </a:sysClr>
                </a:solidFill>
                <a:effectLst/>
                <a:uLnTx/>
                <a:uFillTx/>
                <a:latin typeface="Segoe UI" panose="020B0502040204020203" pitchFamily="34" charset="0"/>
                <a:ea typeface="Fira Sans Black"/>
                <a:cs typeface="Segoe UI" panose="020B0502040204020203" pitchFamily="34" charset="0"/>
                <a:sym typeface="Fira Sans Black"/>
              </a:endParaRPr>
            </a:p>
          </p:txBody>
        </p:sp>
        <p:sp>
          <p:nvSpPr>
            <p:cNvPr id="15" name="TextBox 14">
              <a:extLst>
                <a:ext uri="{FF2B5EF4-FFF2-40B4-BE49-F238E27FC236}">
                  <a16:creationId xmlns:a16="http://schemas.microsoft.com/office/drawing/2014/main" id="{E9AEE472-BE60-C52B-57CA-A0EA793B5CA3}"/>
                </a:ext>
              </a:extLst>
            </p:cNvPr>
            <p:cNvSpPr txBox="1"/>
            <p:nvPr/>
          </p:nvSpPr>
          <p:spPr>
            <a:xfrm>
              <a:off x="7340129" y="3517572"/>
              <a:ext cx="2298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a:ln>
                    <a:noFill/>
                  </a:ln>
                  <a:solidFill>
                    <a:sysClr val="window" lastClr="FFFFFF">
                      <a:lumMod val="50000"/>
                    </a:sysClr>
                  </a:solidFill>
                  <a:effectLst/>
                  <a:uLnTx/>
                  <a:uFillTx/>
                  <a:latin typeface="Segoe UI" panose="020B0502040204020203" pitchFamily="34" charset="0"/>
                  <a:ea typeface="Fira Sans Black"/>
                  <a:cs typeface="Segoe UI" panose="020B0502040204020203" pitchFamily="34" charset="0"/>
                  <a:sym typeface="Fira Sans Black"/>
                </a:rPr>
                <a:t>Community Based Organizations</a:t>
              </a:r>
              <a:endParaRPr kumimoji="0" lang="en" sz="1800" b="0" i="0" u="none" strike="noStrike" kern="0" cap="none" spc="0" normalizeH="0" baseline="0" noProof="0">
                <a:ln>
                  <a:noFill/>
                </a:ln>
                <a:solidFill>
                  <a:sysClr val="window" lastClr="FFFFFF">
                    <a:lumMod val="50000"/>
                  </a:sysClr>
                </a:solidFill>
                <a:effectLst/>
                <a:uLnTx/>
                <a:uFillTx/>
                <a:latin typeface="Segoe UI" panose="020B0502040204020203" pitchFamily="34" charset="0"/>
                <a:ea typeface="Fira Sans Black"/>
                <a:cs typeface="Segoe UI" panose="020B0502040204020203" pitchFamily="34" charset="0"/>
                <a:sym typeface="Fira Sans Black"/>
              </a:endParaRPr>
            </a:p>
          </p:txBody>
        </p:sp>
        <p:pic>
          <p:nvPicPr>
            <p:cNvPr id="16" name="Picture 15">
              <a:extLst>
                <a:ext uri="{FF2B5EF4-FFF2-40B4-BE49-F238E27FC236}">
                  <a16:creationId xmlns:a16="http://schemas.microsoft.com/office/drawing/2014/main" id="{CF8C2F4A-2E17-6BA5-0FD0-BA10E4CFAE4F}"/>
                </a:ext>
              </a:extLst>
            </p:cNvPr>
            <p:cNvPicPr>
              <a:picLocks noChangeAspect="1"/>
            </p:cNvPicPr>
            <p:nvPr/>
          </p:nvPicPr>
          <p:blipFill>
            <a:blip r:embed="rId10"/>
            <a:stretch>
              <a:fillRect/>
            </a:stretch>
          </p:blipFill>
          <p:spPr>
            <a:xfrm>
              <a:off x="1680585" y="3740311"/>
              <a:ext cx="584425" cy="576987"/>
            </a:xfrm>
            <a:prstGeom prst="rect">
              <a:avLst/>
            </a:prstGeom>
          </p:spPr>
        </p:pic>
        <p:pic>
          <p:nvPicPr>
            <p:cNvPr id="17" name="Picture 16">
              <a:extLst>
                <a:ext uri="{FF2B5EF4-FFF2-40B4-BE49-F238E27FC236}">
                  <a16:creationId xmlns:a16="http://schemas.microsoft.com/office/drawing/2014/main" id="{AF72D95C-B300-0C69-93C0-B52AB3ACDB93}"/>
                </a:ext>
              </a:extLst>
            </p:cNvPr>
            <p:cNvPicPr>
              <a:picLocks noChangeAspect="1"/>
            </p:cNvPicPr>
            <p:nvPr/>
          </p:nvPicPr>
          <p:blipFill>
            <a:blip r:embed="rId11"/>
            <a:stretch>
              <a:fillRect/>
            </a:stretch>
          </p:blipFill>
          <p:spPr>
            <a:xfrm>
              <a:off x="3019737" y="1226765"/>
              <a:ext cx="339778" cy="589311"/>
            </a:xfrm>
            <a:prstGeom prst="rect">
              <a:avLst/>
            </a:prstGeom>
          </p:spPr>
        </p:pic>
        <p:pic>
          <p:nvPicPr>
            <p:cNvPr id="18" name="Picture 17">
              <a:extLst>
                <a:ext uri="{FF2B5EF4-FFF2-40B4-BE49-F238E27FC236}">
                  <a16:creationId xmlns:a16="http://schemas.microsoft.com/office/drawing/2014/main" id="{2F91E612-9CE7-2367-7427-18334076977C}"/>
                </a:ext>
              </a:extLst>
            </p:cNvPr>
            <p:cNvPicPr>
              <a:picLocks noChangeAspect="1"/>
            </p:cNvPicPr>
            <p:nvPr/>
          </p:nvPicPr>
          <p:blipFill>
            <a:blip r:embed="rId12"/>
            <a:stretch>
              <a:fillRect/>
            </a:stretch>
          </p:blipFill>
          <p:spPr>
            <a:xfrm>
              <a:off x="1712656" y="2244300"/>
              <a:ext cx="678214" cy="599100"/>
            </a:xfrm>
            <a:prstGeom prst="rect">
              <a:avLst/>
            </a:prstGeom>
          </p:spPr>
        </p:pic>
        <p:sp>
          <p:nvSpPr>
            <p:cNvPr id="19" name="TextBox 18">
              <a:extLst>
                <a:ext uri="{FF2B5EF4-FFF2-40B4-BE49-F238E27FC236}">
                  <a16:creationId xmlns:a16="http://schemas.microsoft.com/office/drawing/2014/main" id="{7D2F6E45-A2F9-B0E6-BDEE-82F8AE3E2A3E}"/>
                </a:ext>
              </a:extLst>
            </p:cNvPr>
            <p:cNvSpPr txBox="1"/>
            <p:nvPr/>
          </p:nvSpPr>
          <p:spPr>
            <a:xfrm>
              <a:off x="5754092" y="3360170"/>
              <a:ext cx="90378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1" i="0" u="none" strike="noStrike" kern="0" cap="none" spc="0" normalizeH="0" baseline="0" noProof="0">
                  <a:ln>
                    <a:noFill/>
                  </a:ln>
                  <a:solidFill>
                    <a:prstClr val="black">
                      <a:lumMod val="75000"/>
                      <a:lumOff val="25000"/>
                    </a:prstClr>
                  </a:solidFill>
                  <a:effectLst/>
                  <a:uLnTx/>
                  <a:uFillTx/>
                  <a:latin typeface="Segoe UI" panose="020B0502040204020203" pitchFamily="34" charset="0"/>
                  <a:ea typeface="Fira Sans Black"/>
                  <a:cs typeface="Segoe UI" panose="020B0502040204020203" pitchFamily="34" charset="0"/>
                  <a:sym typeface="Fira Sans Black"/>
                </a:rPr>
                <a:t>SDOH</a:t>
              </a:r>
              <a:endParaRPr kumimoji="0" lang="en" sz="1000" b="1" i="0" u="none" strike="noStrike" kern="0" cap="none" spc="0" normalizeH="0" baseline="0" noProof="0">
                <a:ln>
                  <a:noFill/>
                </a:ln>
                <a:solidFill>
                  <a:prstClr val="black">
                    <a:lumMod val="75000"/>
                    <a:lumOff val="25000"/>
                  </a:prstClr>
                </a:solidFill>
                <a:effectLst/>
                <a:uLnTx/>
                <a:uFillTx/>
                <a:latin typeface="Segoe UI" panose="020B0502040204020203" pitchFamily="34" charset="0"/>
                <a:ea typeface="Fira Sans Black"/>
                <a:cs typeface="Segoe UI" panose="020B0502040204020203" pitchFamily="34" charset="0"/>
                <a:sym typeface="Fira Sans Bla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00" b="1" i="0" u="none" strike="noStrike" kern="0" cap="none" spc="0" normalizeH="0" baseline="0" noProof="0">
                  <a:ln>
                    <a:noFill/>
                  </a:ln>
                  <a:solidFill>
                    <a:prstClr val="black">
                      <a:lumMod val="75000"/>
                      <a:lumOff val="25000"/>
                    </a:prstClr>
                  </a:solidFill>
                  <a:effectLst/>
                  <a:uLnTx/>
                  <a:uFillTx/>
                  <a:latin typeface="Segoe UI" panose="020B0502040204020203" pitchFamily="34" charset="0"/>
                  <a:ea typeface="Fira Sans Black"/>
                  <a:cs typeface="Segoe UI" panose="020B0502040204020203" pitchFamily="34" charset="0"/>
                  <a:sym typeface="Fira Sans Black"/>
                </a:rPr>
                <a:t>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00" b="1" i="0" u="none" strike="noStrike" kern="0" cap="none" spc="0" normalizeH="0" baseline="0" noProof="0">
                  <a:ln>
                    <a:noFill/>
                  </a:ln>
                  <a:solidFill>
                    <a:prstClr val="black">
                      <a:lumMod val="75000"/>
                      <a:lumOff val="25000"/>
                    </a:prstClr>
                  </a:solidFill>
                  <a:effectLst/>
                  <a:uLnTx/>
                  <a:uFillTx/>
                  <a:latin typeface="Segoe UI" panose="020B0502040204020203" pitchFamily="34" charset="0"/>
                  <a:ea typeface="Fira Sans Black"/>
                  <a:cs typeface="Segoe UI" panose="020B0502040204020203" pitchFamily="34" charset="0"/>
                  <a:sym typeface="Fira Sans Black"/>
                </a:rPr>
                <a:t>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00" b="1" i="0" u="none" strike="noStrike" kern="0" cap="none" spc="0" normalizeH="0" baseline="0" noProof="0">
                  <a:ln>
                    <a:noFill/>
                  </a:ln>
                  <a:solidFill>
                    <a:prstClr val="black">
                      <a:lumMod val="75000"/>
                      <a:lumOff val="25000"/>
                    </a:prstClr>
                  </a:solidFill>
                  <a:effectLst/>
                  <a:uLnTx/>
                  <a:uFillTx/>
                  <a:latin typeface="Segoe UI" panose="020B0502040204020203" pitchFamily="34" charset="0"/>
                  <a:ea typeface="Fira Sans Black"/>
                  <a:cs typeface="Segoe UI" panose="020B0502040204020203" pitchFamily="34" charset="0"/>
                  <a:sym typeface="Fira Sans Black"/>
                </a:rPr>
                <a:t>Population</a:t>
              </a:r>
              <a:endParaRPr kumimoji="0" lang="en" sz="1200" b="1" i="0" u="none" strike="noStrike" kern="0" cap="none" spc="0" normalizeH="0" baseline="0" noProof="0">
                <a:ln>
                  <a:noFill/>
                </a:ln>
                <a:solidFill>
                  <a:prstClr val="black">
                    <a:lumMod val="75000"/>
                    <a:lumOff val="25000"/>
                  </a:prstClr>
                </a:solidFill>
                <a:effectLst/>
                <a:uLnTx/>
                <a:uFillTx/>
                <a:latin typeface="Segoe UI" panose="020B0502040204020203" pitchFamily="34" charset="0"/>
                <a:ea typeface="Fira Sans Black"/>
                <a:cs typeface="Segoe UI" panose="020B0502040204020203" pitchFamily="34" charset="0"/>
                <a:sym typeface="Fira Sans Black"/>
              </a:endParaRPr>
            </a:p>
          </p:txBody>
        </p:sp>
        <p:pic>
          <p:nvPicPr>
            <p:cNvPr id="20" name="Picture 19">
              <a:extLst>
                <a:ext uri="{FF2B5EF4-FFF2-40B4-BE49-F238E27FC236}">
                  <a16:creationId xmlns:a16="http://schemas.microsoft.com/office/drawing/2014/main" id="{2DAA01D2-6811-C5DB-A29E-C320F48F8058}"/>
                </a:ext>
              </a:extLst>
            </p:cNvPr>
            <p:cNvPicPr>
              <a:picLocks noChangeAspect="1"/>
            </p:cNvPicPr>
            <p:nvPr/>
          </p:nvPicPr>
          <p:blipFill>
            <a:blip r:embed="rId13"/>
            <a:stretch>
              <a:fillRect/>
            </a:stretch>
          </p:blipFill>
          <p:spPr>
            <a:xfrm>
              <a:off x="4647217" y="1480815"/>
              <a:ext cx="584200" cy="698500"/>
            </a:xfrm>
            <a:prstGeom prst="rect">
              <a:avLst/>
            </a:prstGeom>
          </p:spPr>
        </p:pic>
        <p:pic>
          <p:nvPicPr>
            <p:cNvPr id="21" name="Picture 20">
              <a:extLst>
                <a:ext uri="{FF2B5EF4-FFF2-40B4-BE49-F238E27FC236}">
                  <a16:creationId xmlns:a16="http://schemas.microsoft.com/office/drawing/2014/main" id="{5DD81818-D1B7-F4C0-8EDA-8DD34085076F}"/>
                </a:ext>
              </a:extLst>
            </p:cNvPr>
            <p:cNvPicPr>
              <a:picLocks noChangeAspect="1"/>
            </p:cNvPicPr>
            <p:nvPr/>
          </p:nvPicPr>
          <p:blipFill>
            <a:blip r:embed="rId13"/>
            <a:stretch>
              <a:fillRect/>
            </a:stretch>
          </p:blipFill>
          <p:spPr>
            <a:xfrm>
              <a:off x="7106236" y="1428341"/>
              <a:ext cx="584200" cy="698500"/>
            </a:xfrm>
            <a:prstGeom prst="rect">
              <a:avLst/>
            </a:prstGeom>
          </p:spPr>
        </p:pic>
        <p:pic>
          <p:nvPicPr>
            <p:cNvPr id="22" name="Picture 21">
              <a:extLst>
                <a:ext uri="{FF2B5EF4-FFF2-40B4-BE49-F238E27FC236}">
                  <a16:creationId xmlns:a16="http://schemas.microsoft.com/office/drawing/2014/main" id="{D76221BD-C569-1F33-81F4-61F8B63893CD}"/>
                </a:ext>
              </a:extLst>
            </p:cNvPr>
            <p:cNvPicPr>
              <a:picLocks noChangeAspect="1"/>
            </p:cNvPicPr>
            <p:nvPr/>
          </p:nvPicPr>
          <p:blipFill>
            <a:blip r:embed="rId14"/>
            <a:stretch>
              <a:fillRect/>
            </a:stretch>
          </p:blipFill>
          <p:spPr>
            <a:xfrm>
              <a:off x="5833883" y="2608176"/>
              <a:ext cx="736600" cy="647700"/>
            </a:xfrm>
            <a:prstGeom prst="rect">
              <a:avLst/>
            </a:prstGeom>
          </p:spPr>
        </p:pic>
        <p:pic>
          <p:nvPicPr>
            <p:cNvPr id="23" name="Picture 22">
              <a:extLst>
                <a:ext uri="{FF2B5EF4-FFF2-40B4-BE49-F238E27FC236}">
                  <a16:creationId xmlns:a16="http://schemas.microsoft.com/office/drawing/2014/main" id="{485E7561-E325-64B4-9410-C52A068A658D}"/>
                </a:ext>
              </a:extLst>
            </p:cNvPr>
            <p:cNvPicPr>
              <a:picLocks noChangeAspect="1"/>
            </p:cNvPicPr>
            <p:nvPr/>
          </p:nvPicPr>
          <p:blipFill>
            <a:blip r:embed="rId15"/>
            <a:stretch>
              <a:fillRect/>
            </a:stretch>
          </p:blipFill>
          <p:spPr>
            <a:xfrm rot="2468834">
              <a:off x="5212693" y="2256626"/>
              <a:ext cx="578468" cy="292100"/>
            </a:xfrm>
            <a:prstGeom prst="rect">
              <a:avLst/>
            </a:prstGeom>
          </p:spPr>
        </p:pic>
        <p:pic>
          <p:nvPicPr>
            <p:cNvPr id="24" name="Picture 23">
              <a:extLst>
                <a:ext uri="{FF2B5EF4-FFF2-40B4-BE49-F238E27FC236}">
                  <a16:creationId xmlns:a16="http://schemas.microsoft.com/office/drawing/2014/main" id="{C0795DC4-AC16-5BC8-2EC8-E0F5EE3625E2}"/>
                </a:ext>
              </a:extLst>
            </p:cNvPr>
            <p:cNvPicPr>
              <a:picLocks noChangeAspect="1"/>
            </p:cNvPicPr>
            <p:nvPr/>
          </p:nvPicPr>
          <p:blipFill>
            <a:blip r:embed="rId15"/>
            <a:stretch>
              <a:fillRect/>
            </a:stretch>
          </p:blipFill>
          <p:spPr>
            <a:xfrm rot="8095657">
              <a:off x="6498195" y="2214951"/>
              <a:ext cx="578468" cy="292100"/>
            </a:xfrm>
            <a:prstGeom prst="rect">
              <a:avLst/>
            </a:prstGeom>
          </p:spPr>
        </p:pic>
        <p:sp>
          <p:nvSpPr>
            <p:cNvPr id="25" name="Google Shape;1888;p58">
              <a:extLst>
                <a:ext uri="{FF2B5EF4-FFF2-40B4-BE49-F238E27FC236}">
                  <a16:creationId xmlns:a16="http://schemas.microsoft.com/office/drawing/2014/main" id="{A580A52A-0B2C-1274-14EF-5C94B3347BD8}"/>
                </a:ext>
              </a:extLst>
            </p:cNvPr>
            <p:cNvSpPr txBox="1"/>
            <p:nvPr/>
          </p:nvSpPr>
          <p:spPr>
            <a:xfrm>
              <a:off x="1658827" y="4352666"/>
              <a:ext cx="861755" cy="295108"/>
            </a:xfrm>
            <a:prstGeom prst="rect">
              <a:avLst/>
            </a:prstGeom>
            <a:noFill/>
            <a:ln>
              <a:noFill/>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rPr>
                <a:t>Diagnosis</a:t>
              </a:r>
              <a:endParaRPr kumimoji="0" sz="1067" b="0"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endParaRPr>
            </a:p>
          </p:txBody>
        </p:sp>
        <p:sp>
          <p:nvSpPr>
            <p:cNvPr id="26" name="Google Shape;1888;p58">
              <a:extLst>
                <a:ext uri="{FF2B5EF4-FFF2-40B4-BE49-F238E27FC236}">
                  <a16:creationId xmlns:a16="http://schemas.microsoft.com/office/drawing/2014/main" id="{31E88892-BD73-A541-48F5-D23F70848A38}"/>
                </a:ext>
              </a:extLst>
            </p:cNvPr>
            <p:cNvSpPr txBox="1"/>
            <p:nvPr/>
          </p:nvSpPr>
          <p:spPr>
            <a:xfrm>
              <a:off x="1542117" y="2849193"/>
              <a:ext cx="861755" cy="295108"/>
            </a:xfrm>
            <a:prstGeom prst="rect">
              <a:avLst/>
            </a:prstGeom>
            <a:noFill/>
            <a:ln>
              <a:noFill/>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rPr>
                <a:t>Goal setting</a:t>
              </a:r>
              <a:endParaRPr kumimoji="0" sz="1067" b="0"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endParaRPr>
            </a:p>
          </p:txBody>
        </p:sp>
        <p:sp>
          <p:nvSpPr>
            <p:cNvPr id="27" name="Google Shape;1888;p58">
              <a:extLst>
                <a:ext uri="{FF2B5EF4-FFF2-40B4-BE49-F238E27FC236}">
                  <a16:creationId xmlns:a16="http://schemas.microsoft.com/office/drawing/2014/main" id="{8CE990FA-EAC4-20E9-CB64-5EA8FB55E800}"/>
                </a:ext>
              </a:extLst>
            </p:cNvPr>
            <p:cNvSpPr txBox="1"/>
            <p:nvPr/>
          </p:nvSpPr>
          <p:spPr>
            <a:xfrm>
              <a:off x="2787659" y="1797052"/>
              <a:ext cx="861755" cy="295108"/>
            </a:xfrm>
            <a:prstGeom prst="rect">
              <a:avLst/>
            </a:prstGeom>
            <a:noFill/>
            <a:ln>
              <a:noFill/>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rPr>
                <a:t>Intervention</a:t>
              </a:r>
              <a:endParaRPr kumimoji="0" sz="1067" b="0"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endParaRPr>
            </a:p>
          </p:txBody>
        </p:sp>
        <p:sp>
          <p:nvSpPr>
            <p:cNvPr id="28" name="Google Shape;1888;p58">
              <a:extLst>
                <a:ext uri="{FF2B5EF4-FFF2-40B4-BE49-F238E27FC236}">
                  <a16:creationId xmlns:a16="http://schemas.microsoft.com/office/drawing/2014/main" id="{6DDD1FBD-A0D4-F939-BE2A-BD5F25B92AD8}"/>
                </a:ext>
              </a:extLst>
            </p:cNvPr>
            <p:cNvSpPr txBox="1"/>
            <p:nvPr/>
          </p:nvSpPr>
          <p:spPr>
            <a:xfrm>
              <a:off x="8831682" y="1847129"/>
              <a:ext cx="861755" cy="295108"/>
            </a:xfrm>
            <a:prstGeom prst="rect">
              <a:avLst/>
            </a:prstGeom>
            <a:noFill/>
            <a:ln>
              <a:noFill/>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rPr>
                <a:t>Screening</a:t>
              </a:r>
              <a:endParaRPr kumimoji="0" sz="1067" b="0"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endParaRPr>
            </a:p>
          </p:txBody>
        </p:sp>
        <p:sp>
          <p:nvSpPr>
            <p:cNvPr id="29" name="Google Shape;1888;p58">
              <a:extLst>
                <a:ext uri="{FF2B5EF4-FFF2-40B4-BE49-F238E27FC236}">
                  <a16:creationId xmlns:a16="http://schemas.microsoft.com/office/drawing/2014/main" id="{6FEE8F6A-BA2F-2EE4-6088-0322000683C4}"/>
                </a:ext>
              </a:extLst>
            </p:cNvPr>
            <p:cNvSpPr txBox="1"/>
            <p:nvPr/>
          </p:nvSpPr>
          <p:spPr>
            <a:xfrm>
              <a:off x="10005659" y="2950721"/>
              <a:ext cx="861755" cy="331146"/>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rPr>
                <a:t>Food Assistance</a:t>
              </a:r>
              <a:endParaRPr kumimoji="0" sz="1067" b="1"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endParaRPr>
            </a:p>
          </p:txBody>
        </p:sp>
        <p:sp>
          <p:nvSpPr>
            <p:cNvPr id="30" name="Google Shape;1888;p58">
              <a:extLst>
                <a:ext uri="{FF2B5EF4-FFF2-40B4-BE49-F238E27FC236}">
                  <a16:creationId xmlns:a16="http://schemas.microsoft.com/office/drawing/2014/main" id="{4B659D38-585C-0B0E-E175-5F402B8DD3A0}"/>
                </a:ext>
              </a:extLst>
            </p:cNvPr>
            <p:cNvSpPr txBox="1"/>
            <p:nvPr/>
          </p:nvSpPr>
          <p:spPr>
            <a:xfrm>
              <a:off x="9707794" y="4374836"/>
              <a:ext cx="861755" cy="331146"/>
            </a:xfrm>
            <a:prstGeom prst="rect">
              <a:avLst/>
            </a:prstGeom>
            <a:noFill/>
            <a:ln>
              <a:noFill/>
            </a:ln>
          </p:spPr>
          <p:txBody>
            <a:bodyPr spcFirstLastPara="1" wrap="square" lIns="0" tIns="0" rIns="0" bIns="0" anchor="t" anchorCtr="0">
              <a:noAutofit/>
            </a:bodyPr>
            <a:lstStyle>
              <a:defPPr>
                <a:defRPr lang="en-US"/>
              </a:defPPr>
              <a:lvl1pPr marR="0" lvl="0" indent="0" algn="ctr" fontAlgn="auto">
                <a:lnSpc>
                  <a:spcPct val="100000"/>
                </a:lnSpc>
                <a:spcBef>
                  <a:spcPts val="0"/>
                </a:spcBef>
                <a:spcAft>
                  <a:spcPts val="0"/>
                </a:spcAft>
                <a:buClrTx/>
                <a:buSzTx/>
                <a:buFontTx/>
                <a:buNone/>
                <a:tabLst/>
                <a:defRPr kumimoji="0" sz="1067" b="1" i="0" u="none" strike="noStrike" cap="none" spc="0" normalizeH="0" baseline="0">
                  <a:ln>
                    <a:noFill/>
                  </a:ln>
                  <a:solidFill>
                    <a:sysClr val="windowText" lastClr="000000"/>
                  </a:solidFill>
                  <a:effectLst/>
                  <a:uLnTx/>
                  <a:uFillTx/>
                  <a:latin typeface="Fira Sans"/>
                  <a:ea typeface="Fira Sans"/>
                  <a:cs typeface="Fira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lumMod val="75000"/>
                      <a:lumOff val="25000"/>
                    </a:prstClr>
                  </a:solidFill>
                  <a:effectLst/>
                  <a:uLnTx/>
                  <a:uFillTx/>
                  <a:latin typeface="Fira Sans"/>
                  <a:sym typeface="Fira Sans"/>
                </a:rPr>
                <a:t>Financial Assistance</a:t>
              </a:r>
              <a:endParaRPr kumimoji="0" sz="1067" b="1" i="0" u="none" strike="noStrike" kern="0" cap="none" spc="0" normalizeH="0" baseline="0" noProof="0">
                <a:ln>
                  <a:noFill/>
                </a:ln>
                <a:solidFill>
                  <a:prstClr val="black">
                    <a:lumMod val="75000"/>
                    <a:lumOff val="25000"/>
                  </a:prstClr>
                </a:solidFill>
                <a:effectLst/>
                <a:uLnTx/>
                <a:uFillTx/>
                <a:latin typeface="Fira Sans"/>
                <a:sym typeface="Fira Sans"/>
              </a:endParaRPr>
            </a:p>
          </p:txBody>
        </p:sp>
        <p:sp>
          <p:nvSpPr>
            <p:cNvPr id="31" name="Google Shape;1888;p58">
              <a:extLst>
                <a:ext uri="{FF2B5EF4-FFF2-40B4-BE49-F238E27FC236}">
                  <a16:creationId xmlns:a16="http://schemas.microsoft.com/office/drawing/2014/main" id="{5473573D-ECAD-F745-6965-B3A5C8237422}"/>
                </a:ext>
              </a:extLst>
            </p:cNvPr>
            <p:cNvSpPr txBox="1"/>
            <p:nvPr/>
          </p:nvSpPr>
          <p:spPr>
            <a:xfrm>
              <a:off x="8728329" y="5252217"/>
              <a:ext cx="922251" cy="314660"/>
            </a:xfrm>
            <a:prstGeom prst="rect">
              <a:avLst/>
            </a:prstGeom>
            <a:noFill/>
            <a:ln>
              <a:noFill/>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rPr>
                <a:t>Housing</a:t>
              </a:r>
              <a:r>
                <a:rPr kumimoji="0" lang="en-US" sz="1067" b="0"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rPr>
                <a:t> </a:t>
              </a:r>
              <a:r>
                <a:rPr kumimoji="0" lang="en-US" sz="1067" b="1"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rPr>
                <a:t>Stability</a:t>
              </a:r>
            </a:p>
          </p:txBody>
        </p:sp>
        <p:pic>
          <p:nvPicPr>
            <p:cNvPr id="32" name="Picture 31">
              <a:extLst>
                <a:ext uri="{FF2B5EF4-FFF2-40B4-BE49-F238E27FC236}">
                  <a16:creationId xmlns:a16="http://schemas.microsoft.com/office/drawing/2014/main" id="{FC5BD26E-735C-2A6F-A8E0-7E21692D8D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9015" y="4633917"/>
              <a:ext cx="756315" cy="746689"/>
            </a:xfrm>
            <a:prstGeom prst="rect">
              <a:avLst/>
            </a:prstGeom>
          </p:spPr>
        </p:pic>
        <p:sp>
          <p:nvSpPr>
            <p:cNvPr id="33" name="Isosceles Triangle 73">
              <a:extLst>
                <a:ext uri="{FF2B5EF4-FFF2-40B4-BE49-F238E27FC236}">
                  <a16:creationId xmlns:a16="http://schemas.microsoft.com/office/drawing/2014/main" id="{307C81CE-45E5-5937-F8D8-FDF7F3B930F7}"/>
                </a:ext>
              </a:extLst>
            </p:cNvPr>
            <p:cNvSpPr/>
            <p:nvPr/>
          </p:nvSpPr>
          <p:spPr>
            <a:xfrm rot="5400000">
              <a:off x="3633799" y="4909752"/>
              <a:ext cx="1016728" cy="687017"/>
            </a:xfrm>
            <a:prstGeom prst="triangle">
              <a:avLst>
                <a:gd name="adj" fmla="val 42974"/>
              </a:avLst>
            </a:prstGeom>
            <a:solidFill>
              <a:srgbClr val="5DCEAF">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sosceles Triangle 74">
              <a:extLst>
                <a:ext uri="{FF2B5EF4-FFF2-40B4-BE49-F238E27FC236}">
                  <a16:creationId xmlns:a16="http://schemas.microsoft.com/office/drawing/2014/main" id="{1739933F-F884-44A8-DB0C-7AB5238C8D77}"/>
                </a:ext>
              </a:extLst>
            </p:cNvPr>
            <p:cNvSpPr/>
            <p:nvPr/>
          </p:nvSpPr>
          <p:spPr>
            <a:xfrm rot="5400000">
              <a:off x="3617108" y="1169528"/>
              <a:ext cx="1016728" cy="687017"/>
            </a:xfrm>
            <a:prstGeom prst="triangle">
              <a:avLst>
                <a:gd name="adj" fmla="val 54966"/>
              </a:avLst>
            </a:prstGeom>
            <a:solidFill>
              <a:srgbClr val="5DCEAF">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Isosceles Triangle 75">
              <a:extLst>
                <a:ext uri="{FF2B5EF4-FFF2-40B4-BE49-F238E27FC236}">
                  <a16:creationId xmlns:a16="http://schemas.microsoft.com/office/drawing/2014/main" id="{D9BAE9A7-0463-452E-A1E7-036A269DBE7B}"/>
                </a:ext>
              </a:extLst>
            </p:cNvPr>
            <p:cNvSpPr/>
            <p:nvPr/>
          </p:nvSpPr>
          <p:spPr>
            <a:xfrm rot="16200000">
              <a:off x="7631338" y="4908263"/>
              <a:ext cx="1016728" cy="687017"/>
            </a:xfrm>
            <a:prstGeom prst="triangle">
              <a:avLst>
                <a:gd name="adj" fmla="val 55715"/>
              </a:avLst>
            </a:prstGeom>
            <a:solidFill>
              <a:srgbClr val="5ECCF3">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Isosceles Triangle 76">
              <a:extLst>
                <a:ext uri="{FF2B5EF4-FFF2-40B4-BE49-F238E27FC236}">
                  <a16:creationId xmlns:a16="http://schemas.microsoft.com/office/drawing/2014/main" id="{7374E409-CA8C-1EE8-EF13-75684A1DADB7}"/>
                </a:ext>
              </a:extLst>
            </p:cNvPr>
            <p:cNvSpPr/>
            <p:nvPr/>
          </p:nvSpPr>
          <p:spPr>
            <a:xfrm rot="16200000">
              <a:off x="7637471" y="1188538"/>
              <a:ext cx="1016728" cy="687017"/>
            </a:xfrm>
            <a:prstGeom prst="triangle">
              <a:avLst>
                <a:gd name="adj" fmla="val 47471"/>
              </a:avLst>
            </a:prstGeom>
            <a:solidFill>
              <a:srgbClr val="5ECCF3">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Google Shape;1888;p58">
              <a:extLst>
                <a:ext uri="{FF2B5EF4-FFF2-40B4-BE49-F238E27FC236}">
                  <a16:creationId xmlns:a16="http://schemas.microsoft.com/office/drawing/2014/main" id="{FFD9D148-ABD6-D560-BA14-C086EB59CBC1}"/>
                </a:ext>
              </a:extLst>
            </p:cNvPr>
            <p:cNvSpPr txBox="1"/>
            <p:nvPr/>
          </p:nvSpPr>
          <p:spPr>
            <a:xfrm>
              <a:off x="2849820" y="5341817"/>
              <a:ext cx="861755" cy="299073"/>
            </a:xfrm>
            <a:prstGeom prst="rect">
              <a:avLst/>
            </a:prstGeom>
            <a:noFill/>
            <a:ln>
              <a:noFill/>
            </a:ln>
          </p:spPr>
          <p:txBody>
            <a:bodyPr spcFirstLastPara="1" wrap="square" lIns="0" tIns="0" rIns="0" bIns="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rPr>
                <a:t>Screening</a:t>
              </a:r>
              <a:endParaRPr kumimoji="0" sz="1067" b="0" i="0" u="none" strike="noStrike" kern="1200" cap="none" spc="0" normalizeH="0" baseline="0" noProof="0">
                <a:ln>
                  <a:noFill/>
                </a:ln>
                <a:solidFill>
                  <a:prstClr val="black">
                    <a:lumMod val="75000"/>
                    <a:lumOff val="25000"/>
                  </a:prstClr>
                </a:solidFill>
                <a:effectLst/>
                <a:uLnTx/>
                <a:uFillTx/>
                <a:latin typeface="Fira Sans"/>
                <a:ea typeface="Fira Sans"/>
                <a:cs typeface="Fira Sans"/>
                <a:sym typeface="Fira Sans"/>
              </a:endParaRPr>
            </a:p>
          </p:txBody>
        </p:sp>
        <p:pic>
          <p:nvPicPr>
            <p:cNvPr id="38" name="Picture 37">
              <a:extLst>
                <a:ext uri="{FF2B5EF4-FFF2-40B4-BE49-F238E27FC236}">
                  <a16:creationId xmlns:a16="http://schemas.microsoft.com/office/drawing/2014/main" id="{4F660934-319C-E961-AED6-55E9D31735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12320" y="4673755"/>
              <a:ext cx="687018" cy="528475"/>
            </a:xfrm>
            <a:prstGeom prst="rect">
              <a:avLst/>
            </a:prstGeom>
          </p:spPr>
        </p:pic>
      </p:grpSp>
    </p:spTree>
    <p:extLst>
      <p:ext uri="{BB962C8B-B14F-4D97-AF65-F5344CB8AC3E}">
        <p14:creationId xmlns:p14="http://schemas.microsoft.com/office/powerpoint/2010/main" val="889589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CB799-F332-439D-B601-0D83BCEE8C01}"/>
              </a:ext>
            </a:extLst>
          </p:cNvPr>
          <p:cNvSpPr>
            <a:spLocks noGrp="1"/>
          </p:cNvSpPr>
          <p:nvPr>
            <p:ph idx="1"/>
          </p:nvPr>
        </p:nvSpPr>
        <p:spPr>
          <a:xfrm>
            <a:off x="838199" y="1390388"/>
            <a:ext cx="10673219" cy="5273459"/>
          </a:xfrm>
        </p:spPr>
        <p:txBody>
          <a:bodyPr>
            <a:normAutofit/>
          </a:bodyPr>
          <a:lstStyle/>
          <a:p>
            <a:pPr lvl="1">
              <a:lnSpc>
                <a:spcPct val="110000"/>
              </a:lnSpc>
            </a:pPr>
            <a:endParaRPr lang="en-US"/>
          </a:p>
          <a:p>
            <a:pPr lvl="1">
              <a:lnSpc>
                <a:spcPct val="110000"/>
              </a:lnSpc>
            </a:pPr>
            <a:r>
              <a:rPr lang="en-US"/>
              <a:t>Surveyed partners about existing SDOH data</a:t>
            </a:r>
          </a:p>
          <a:p>
            <a:pPr lvl="1">
              <a:lnSpc>
                <a:spcPct val="110000"/>
              </a:lnSpc>
            </a:pPr>
            <a:r>
              <a:rPr lang="en-US"/>
              <a:t>Adapted data model for different partners and populations</a:t>
            </a:r>
          </a:p>
          <a:p>
            <a:pPr lvl="1">
              <a:lnSpc>
                <a:spcPct val="110000"/>
              </a:lnSpc>
            </a:pPr>
            <a:r>
              <a:rPr lang="en-US"/>
              <a:t>Incorporated health system interventions </a:t>
            </a:r>
          </a:p>
          <a:p>
            <a:pPr lvl="1">
              <a:lnSpc>
                <a:spcPct val="110000"/>
              </a:lnSpc>
            </a:pPr>
            <a:endParaRPr lang="en-US"/>
          </a:p>
          <a:p>
            <a:pPr lvl="1">
              <a:lnSpc>
                <a:spcPct val="110000"/>
              </a:lnSpc>
            </a:pPr>
            <a:endParaRPr lang="en-US"/>
          </a:p>
          <a:p>
            <a:pPr lvl="1">
              <a:lnSpc>
                <a:spcPct val="110000"/>
              </a:lnSpc>
            </a:pPr>
            <a:r>
              <a:rPr lang="en-US"/>
              <a:t>Technical environmental scan </a:t>
            </a:r>
          </a:p>
          <a:p>
            <a:pPr lvl="1">
              <a:lnSpc>
                <a:spcPct val="110000"/>
              </a:lnSpc>
            </a:pPr>
            <a:r>
              <a:rPr lang="en-US"/>
              <a:t>Enthusiasm to participate and generate trust</a:t>
            </a:r>
          </a:p>
          <a:p>
            <a:pPr lvl="1">
              <a:lnSpc>
                <a:spcPct val="110000"/>
              </a:lnSpc>
            </a:pPr>
            <a:r>
              <a:rPr lang="en-US"/>
              <a:t>Established a technical partnership</a:t>
            </a:r>
          </a:p>
          <a:p>
            <a:pPr>
              <a:lnSpc>
                <a:spcPct val="110000"/>
              </a:lnSpc>
              <a:spcBef>
                <a:spcPts val="2200"/>
              </a:spcBef>
            </a:pPr>
            <a:endParaRPr lang="en-US" sz="2400"/>
          </a:p>
          <a:p>
            <a:endParaRPr lang="en-US" sz="2400"/>
          </a:p>
        </p:txBody>
      </p:sp>
      <p:sp>
        <p:nvSpPr>
          <p:cNvPr id="3" name="Title 2">
            <a:extLst>
              <a:ext uri="{FF2B5EF4-FFF2-40B4-BE49-F238E27FC236}">
                <a16:creationId xmlns:a16="http://schemas.microsoft.com/office/drawing/2014/main" id="{2E91AA90-7C40-4E57-9BB4-3061DB50F55E}"/>
              </a:ext>
            </a:extLst>
          </p:cNvPr>
          <p:cNvSpPr>
            <a:spLocks noGrp="1"/>
          </p:cNvSpPr>
          <p:nvPr>
            <p:ph type="title"/>
          </p:nvPr>
        </p:nvSpPr>
        <p:spPr/>
        <p:txBody>
          <a:bodyPr>
            <a:noAutofit/>
          </a:bodyPr>
          <a:lstStyle/>
          <a:p>
            <a:r>
              <a:rPr lang="en-US" sz="3600"/>
              <a:t>Experiences Incorporating SDOH Data</a:t>
            </a:r>
          </a:p>
        </p:txBody>
      </p:sp>
      <p:sp>
        <p:nvSpPr>
          <p:cNvPr id="4" name="TextBox 3">
            <a:extLst>
              <a:ext uri="{FF2B5EF4-FFF2-40B4-BE49-F238E27FC236}">
                <a16:creationId xmlns:a16="http://schemas.microsoft.com/office/drawing/2014/main" id="{0166DD2D-AD42-EFA0-DF68-96586209CFBD}"/>
              </a:ext>
            </a:extLst>
          </p:cNvPr>
          <p:cNvSpPr txBox="1"/>
          <p:nvPr/>
        </p:nvSpPr>
        <p:spPr>
          <a:xfrm>
            <a:off x="838198" y="1297938"/>
            <a:ext cx="2777838" cy="578882"/>
          </a:xfrm>
          <a:prstGeom prst="round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Health Systems</a:t>
            </a:r>
          </a:p>
        </p:txBody>
      </p:sp>
      <p:sp>
        <p:nvSpPr>
          <p:cNvPr id="6" name="TextBox 5">
            <a:extLst>
              <a:ext uri="{FF2B5EF4-FFF2-40B4-BE49-F238E27FC236}">
                <a16:creationId xmlns:a16="http://schemas.microsoft.com/office/drawing/2014/main" id="{B1348837-4D89-54A0-7164-74CA59C70895}"/>
              </a:ext>
            </a:extLst>
          </p:cNvPr>
          <p:cNvSpPr txBox="1"/>
          <p:nvPr/>
        </p:nvSpPr>
        <p:spPr>
          <a:xfrm>
            <a:off x="838198" y="3597249"/>
            <a:ext cx="5562602" cy="578882"/>
          </a:xfrm>
          <a:prstGeom prst="round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Community-Based Organizations</a:t>
            </a:r>
          </a:p>
        </p:txBody>
      </p:sp>
      <p:sp>
        <p:nvSpPr>
          <p:cNvPr id="7" name="TextBox 6">
            <a:extLst>
              <a:ext uri="{FF2B5EF4-FFF2-40B4-BE49-F238E27FC236}">
                <a16:creationId xmlns:a16="http://schemas.microsoft.com/office/drawing/2014/main" id="{EBCFF834-AB11-D603-AF26-5E4F9941D65D}"/>
              </a:ext>
            </a:extLst>
          </p:cNvPr>
          <p:cNvSpPr txBox="1"/>
          <p:nvPr/>
        </p:nvSpPr>
        <p:spPr>
          <a:xfrm>
            <a:off x="838198" y="5863393"/>
            <a:ext cx="4928757" cy="578882"/>
          </a:xfrm>
          <a:prstGeom prst="round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Comprehensive Governance</a:t>
            </a:r>
          </a:p>
        </p:txBody>
      </p:sp>
    </p:spTree>
    <p:extLst>
      <p:ext uri="{BB962C8B-B14F-4D97-AF65-F5344CB8AC3E}">
        <p14:creationId xmlns:p14="http://schemas.microsoft.com/office/powerpoint/2010/main" val="258407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CB799-F332-439D-B601-0D83BCEE8C01}"/>
              </a:ext>
            </a:extLst>
          </p:cNvPr>
          <p:cNvSpPr>
            <a:spLocks noGrp="1"/>
          </p:cNvSpPr>
          <p:nvPr>
            <p:ph idx="1"/>
          </p:nvPr>
        </p:nvSpPr>
        <p:spPr>
          <a:xfrm>
            <a:off x="838200" y="1398132"/>
            <a:ext cx="9601200" cy="4753285"/>
          </a:xfrm>
        </p:spPr>
        <p:txBody>
          <a:bodyPr>
            <a:normAutofit/>
          </a:bodyPr>
          <a:lstStyle/>
          <a:p>
            <a:pPr>
              <a:buClr>
                <a:schemeClr val="accent6"/>
              </a:buClr>
            </a:pPr>
            <a:r>
              <a:rPr lang="en-US"/>
              <a:t>QA on health system SDOH data</a:t>
            </a:r>
          </a:p>
          <a:p>
            <a:pPr lvl="1">
              <a:buClr>
                <a:schemeClr val="accent6"/>
              </a:buClr>
            </a:pPr>
            <a:r>
              <a:rPr lang="en-US" sz="2800"/>
              <a:t>Adjusting to system-specific screening tools</a:t>
            </a:r>
          </a:p>
          <a:p>
            <a:pPr lvl="1">
              <a:buClr>
                <a:schemeClr val="accent6"/>
              </a:buClr>
            </a:pPr>
            <a:endParaRPr lang="en-US" sz="2800"/>
          </a:p>
          <a:p>
            <a:pPr>
              <a:buClr>
                <a:schemeClr val="accent6"/>
              </a:buClr>
            </a:pPr>
            <a:r>
              <a:rPr lang="en-US"/>
              <a:t>Capturing populations with adequate data over time</a:t>
            </a:r>
          </a:p>
          <a:p>
            <a:pPr>
              <a:buClr>
                <a:schemeClr val="accent6"/>
              </a:buClr>
            </a:pPr>
            <a:endParaRPr lang="en-US"/>
          </a:p>
          <a:p>
            <a:pPr>
              <a:buClr>
                <a:schemeClr val="accent6"/>
              </a:buClr>
            </a:pPr>
            <a:r>
              <a:rPr lang="en-US"/>
              <a:t>Addressing technological limitations</a:t>
            </a:r>
          </a:p>
          <a:p>
            <a:pPr lvl="1">
              <a:buClr>
                <a:schemeClr val="accent6"/>
              </a:buClr>
            </a:pPr>
            <a:r>
              <a:rPr lang="en-US" sz="2800"/>
              <a:t>Generating unique identifiers</a:t>
            </a:r>
          </a:p>
          <a:p>
            <a:pPr lvl="1">
              <a:buClr>
                <a:schemeClr val="accent6"/>
              </a:buClr>
            </a:pPr>
            <a:r>
              <a:rPr lang="en-US" sz="2800"/>
              <a:t>Standardizing location data</a:t>
            </a:r>
          </a:p>
          <a:p>
            <a:pPr lvl="1">
              <a:buClr>
                <a:schemeClr val="accent6"/>
              </a:buClr>
            </a:pPr>
            <a:r>
              <a:rPr lang="en-US" sz="2800"/>
              <a:t>Missing data across key variables</a:t>
            </a:r>
          </a:p>
          <a:p>
            <a:pPr marL="0" indent="0">
              <a:buNone/>
            </a:pPr>
            <a:endParaRPr lang="en-US"/>
          </a:p>
          <a:p>
            <a:pPr lvl="2"/>
            <a:endParaRPr lang="en-US" sz="2800"/>
          </a:p>
          <a:p>
            <a:pPr lvl="2"/>
            <a:endParaRPr lang="en-US" sz="2800"/>
          </a:p>
          <a:p>
            <a:endParaRPr lang="en-US"/>
          </a:p>
        </p:txBody>
      </p:sp>
      <p:sp>
        <p:nvSpPr>
          <p:cNvPr id="3" name="Title 2">
            <a:extLst>
              <a:ext uri="{FF2B5EF4-FFF2-40B4-BE49-F238E27FC236}">
                <a16:creationId xmlns:a16="http://schemas.microsoft.com/office/drawing/2014/main" id="{2E91AA90-7C40-4E57-9BB4-3061DB50F55E}"/>
              </a:ext>
            </a:extLst>
          </p:cNvPr>
          <p:cNvSpPr>
            <a:spLocks noGrp="1"/>
          </p:cNvSpPr>
          <p:nvPr>
            <p:ph type="title"/>
          </p:nvPr>
        </p:nvSpPr>
        <p:spPr/>
        <p:txBody>
          <a:bodyPr>
            <a:noAutofit/>
          </a:bodyPr>
          <a:lstStyle/>
          <a:p>
            <a:r>
              <a:rPr lang="en-US" sz="3600"/>
              <a:t>Standardizing and Sharing Data: Challenges</a:t>
            </a:r>
          </a:p>
        </p:txBody>
      </p:sp>
    </p:spTree>
    <p:extLst>
      <p:ext uri="{BB962C8B-B14F-4D97-AF65-F5344CB8AC3E}">
        <p14:creationId xmlns:p14="http://schemas.microsoft.com/office/powerpoint/2010/main" val="147152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CB799-F332-439D-B601-0D83BCEE8C01}"/>
              </a:ext>
            </a:extLst>
          </p:cNvPr>
          <p:cNvSpPr>
            <a:spLocks noGrp="1"/>
          </p:cNvSpPr>
          <p:nvPr>
            <p:ph idx="1"/>
          </p:nvPr>
        </p:nvSpPr>
        <p:spPr>
          <a:xfrm>
            <a:off x="838200" y="1398133"/>
            <a:ext cx="9601200" cy="4351338"/>
          </a:xfrm>
        </p:spPr>
        <p:txBody>
          <a:bodyPr>
            <a:normAutofit lnSpcReduction="10000"/>
          </a:bodyPr>
          <a:lstStyle/>
          <a:p>
            <a:pPr>
              <a:spcBef>
                <a:spcPts val="2400"/>
              </a:spcBef>
              <a:buClr>
                <a:schemeClr val="accent6"/>
              </a:buClr>
            </a:pPr>
            <a:r>
              <a:rPr lang="en-US" sz="2400"/>
              <a:t>Automating processes</a:t>
            </a:r>
          </a:p>
          <a:p>
            <a:pPr>
              <a:spcBef>
                <a:spcPts val="2400"/>
              </a:spcBef>
              <a:buClr>
                <a:schemeClr val="accent6"/>
              </a:buClr>
            </a:pPr>
            <a:r>
              <a:rPr lang="en-US" sz="2400"/>
              <a:t>Sharing technology</a:t>
            </a:r>
          </a:p>
          <a:p>
            <a:pPr>
              <a:spcBef>
                <a:spcPts val="2400"/>
              </a:spcBef>
              <a:buClr>
                <a:schemeClr val="accent6"/>
              </a:buClr>
            </a:pPr>
            <a:r>
              <a:rPr lang="en-US" sz="2400"/>
              <a:t>Taking advantage of a flexible data model</a:t>
            </a:r>
          </a:p>
          <a:p>
            <a:pPr>
              <a:spcBef>
                <a:spcPts val="2400"/>
              </a:spcBef>
              <a:buClr>
                <a:schemeClr val="accent6"/>
              </a:buClr>
            </a:pPr>
            <a:r>
              <a:rPr lang="en-US" sz="2400"/>
              <a:t>Collaborating with new partners </a:t>
            </a:r>
          </a:p>
          <a:p>
            <a:pPr lvl="1">
              <a:spcBef>
                <a:spcPts val="600"/>
              </a:spcBef>
              <a:buClr>
                <a:schemeClr val="accent6"/>
              </a:buClr>
            </a:pPr>
            <a:r>
              <a:rPr lang="en-US"/>
              <a:t>Health information exchanges </a:t>
            </a:r>
          </a:p>
          <a:p>
            <a:pPr lvl="1">
              <a:spcBef>
                <a:spcPts val="600"/>
              </a:spcBef>
              <a:buClr>
                <a:schemeClr val="accent6"/>
              </a:buClr>
            </a:pPr>
            <a:r>
              <a:rPr lang="en-US"/>
              <a:t>Other distributed data networks and social services </a:t>
            </a:r>
          </a:p>
          <a:p>
            <a:pPr>
              <a:spcBef>
                <a:spcPts val="2400"/>
              </a:spcBef>
              <a:buClr>
                <a:schemeClr val="accent6"/>
              </a:buClr>
            </a:pPr>
            <a:r>
              <a:rPr lang="en-US" sz="2400"/>
              <a:t>Building out diverse public health use cases</a:t>
            </a:r>
          </a:p>
          <a:p>
            <a:pPr>
              <a:spcBef>
                <a:spcPts val="2400"/>
              </a:spcBef>
              <a:buClr>
                <a:schemeClr val="accent6"/>
              </a:buClr>
            </a:pPr>
            <a:r>
              <a:rPr lang="en-US" sz="2400"/>
              <a:t>Finding common ground and symbiotic benefits of data sharing</a:t>
            </a:r>
          </a:p>
          <a:p>
            <a:pPr marL="0" indent="0">
              <a:buNone/>
            </a:pPr>
            <a:endParaRPr lang="en-US"/>
          </a:p>
          <a:p>
            <a:pPr lvl="2"/>
            <a:endParaRPr lang="en-US" sz="2800"/>
          </a:p>
          <a:p>
            <a:pPr lvl="2"/>
            <a:endParaRPr lang="en-US" sz="2800"/>
          </a:p>
          <a:p>
            <a:endParaRPr lang="en-US"/>
          </a:p>
        </p:txBody>
      </p:sp>
      <p:sp>
        <p:nvSpPr>
          <p:cNvPr id="3" name="Title 2">
            <a:extLst>
              <a:ext uri="{FF2B5EF4-FFF2-40B4-BE49-F238E27FC236}">
                <a16:creationId xmlns:a16="http://schemas.microsoft.com/office/drawing/2014/main" id="{2E91AA90-7C40-4E57-9BB4-3061DB50F55E}"/>
              </a:ext>
            </a:extLst>
          </p:cNvPr>
          <p:cNvSpPr>
            <a:spLocks noGrp="1"/>
          </p:cNvSpPr>
          <p:nvPr>
            <p:ph type="title"/>
          </p:nvPr>
        </p:nvSpPr>
        <p:spPr/>
        <p:txBody>
          <a:bodyPr>
            <a:noAutofit/>
          </a:bodyPr>
          <a:lstStyle/>
          <a:p>
            <a:r>
              <a:rPr lang="en-US" sz="3600"/>
              <a:t>Standardizing and Sharing Data: Opportunities</a:t>
            </a:r>
          </a:p>
        </p:txBody>
      </p:sp>
    </p:spTree>
    <p:extLst>
      <p:ext uri="{BB962C8B-B14F-4D97-AF65-F5344CB8AC3E}">
        <p14:creationId xmlns:p14="http://schemas.microsoft.com/office/powerpoint/2010/main" val="193084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82653F-3A12-4F64-A04C-2E9A00AAA461}"/>
              </a:ext>
            </a:extLst>
          </p:cNvPr>
          <p:cNvSpPr>
            <a:spLocks noGrp="1"/>
          </p:cNvSpPr>
          <p:nvPr>
            <p:ph idx="1"/>
          </p:nvPr>
        </p:nvSpPr>
        <p:spPr>
          <a:xfrm>
            <a:off x="838200" y="1558636"/>
            <a:ext cx="10955482" cy="4787735"/>
          </a:xfrm>
        </p:spPr>
        <p:txBody>
          <a:bodyPr>
            <a:normAutofit/>
          </a:bodyPr>
          <a:lstStyle/>
          <a:p>
            <a:pPr>
              <a:buClr>
                <a:schemeClr val="accent6"/>
              </a:buClr>
              <a:buFont typeface="Wingdings" panose="05000000000000000000" pitchFamily="2" charset="2"/>
              <a:buChar char="Ø"/>
            </a:pPr>
            <a:endParaRPr lang="en-US" sz="2600"/>
          </a:p>
          <a:p>
            <a:pPr>
              <a:buClr>
                <a:schemeClr val="accent6"/>
              </a:buClr>
              <a:buFont typeface="Wingdings" panose="05000000000000000000" pitchFamily="2" charset="2"/>
              <a:buChar char="Ø"/>
            </a:pPr>
            <a:r>
              <a:rPr lang="en-US" sz="2600"/>
              <a:t>CHORDS to complete current CODI pilot in late 2023</a:t>
            </a:r>
            <a:br>
              <a:rPr lang="en-US" sz="2600"/>
            </a:br>
            <a:r>
              <a:rPr lang="en-US" sz="2600"/>
              <a:t/>
            </a:r>
            <a:br>
              <a:rPr lang="en-US" sz="2600"/>
            </a:br>
            <a:endParaRPr lang="en-US" sz="2600"/>
          </a:p>
          <a:p>
            <a:pPr>
              <a:buFont typeface="Wingdings" panose="05000000000000000000" pitchFamily="2" charset="2"/>
              <a:buChar char="Ø"/>
            </a:pPr>
            <a:endParaRPr lang="en-US" sz="2600"/>
          </a:p>
        </p:txBody>
      </p:sp>
      <p:sp>
        <p:nvSpPr>
          <p:cNvPr id="3" name="Title 2">
            <a:extLst>
              <a:ext uri="{FF2B5EF4-FFF2-40B4-BE49-F238E27FC236}">
                <a16:creationId xmlns:a16="http://schemas.microsoft.com/office/drawing/2014/main" id="{05D47DC0-BECF-4255-B746-2FDEB27ADE13}"/>
              </a:ext>
            </a:extLst>
          </p:cNvPr>
          <p:cNvSpPr>
            <a:spLocks noGrp="1"/>
          </p:cNvSpPr>
          <p:nvPr>
            <p:ph type="title"/>
          </p:nvPr>
        </p:nvSpPr>
        <p:spPr/>
        <p:txBody>
          <a:bodyPr/>
          <a:lstStyle/>
          <a:p>
            <a:r>
              <a:rPr lang="en-US"/>
              <a:t>Next Steps</a:t>
            </a:r>
          </a:p>
        </p:txBody>
      </p:sp>
      <p:sp>
        <p:nvSpPr>
          <p:cNvPr id="6" name="TextBox 5">
            <a:extLst>
              <a:ext uri="{FF2B5EF4-FFF2-40B4-BE49-F238E27FC236}">
                <a16:creationId xmlns:a16="http://schemas.microsoft.com/office/drawing/2014/main" id="{57FD4D6B-F88A-A574-408B-D6F0FEF6C3DB}"/>
              </a:ext>
            </a:extLst>
          </p:cNvPr>
          <p:cNvSpPr txBox="1"/>
          <p:nvPr/>
        </p:nvSpPr>
        <p:spPr>
          <a:xfrm>
            <a:off x="838200" y="3002048"/>
            <a:ext cx="3505203" cy="582817"/>
          </a:xfrm>
          <a:prstGeom prst="round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Future Opportunities</a:t>
            </a:r>
          </a:p>
        </p:txBody>
      </p:sp>
      <p:sp>
        <p:nvSpPr>
          <p:cNvPr id="7" name="TextBox 6">
            <a:extLst>
              <a:ext uri="{FF2B5EF4-FFF2-40B4-BE49-F238E27FC236}">
                <a16:creationId xmlns:a16="http://schemas.microsoft.com/office/drawing/2014/main" id="{6433DBBE-E87E-BD01-54EF-B2594D98E6C9}"/>
              </a:ext>
            </a:extLst>
          </p:cNvPr>
          <p:cNvSpPr txBox="1"/>
          <p:nvPr/>
        </p:nvSpPr>
        <p:spPr>
          <a:xfrm>
            <a:off x="838201" y="1339964"/>
            <a:ext cx="3318164" cy="578882"/>
          </a:xfrm>
          <a:prstGeom prst="round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Project Completion</a:t>
            </a:r>
          </a:p>
        </p:txBody>
      </p:sp>
      <p:sp>
        <p:nvSpPr>
          <p:cNvPr id="8" name="Content Placeholder 1">
            <a:extLst>
              <a:ext uri="{FF2B5EF4-FFF2-40B4-BE49-F238E27FC236}">
                <a16:creationId xmlns:a16="http://schemas.microsoft.com/office/drawing/2014/main" id="{A3AE6602-83B7-4108-5013-89325A84AFB4}"/>
              </a:ext>
            </a:extLst>
          </p:cNvPr>
          <p:cNvSpPr txBox="1">
            <a:spLocks/>
          </p:cNvSpPr>
          <p:nvPr/>
        </p:nvSpPr>
        <p:spPr>
          <a:xfrm>
            <a:off x="838200" y="3761508"/>
            <a:ext cx="10955482" cy="2726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70AD47"/>
              </a:buClr>
              <a:buSzTx/>
              <a:buFont typeface="Wingdings" panose="05000000000000000000" pitchFamily="2" charset="2"/>
              <a:buChar char="Ø"/>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Onboard new partners and expand data to adults</a:t>
            </a:r>
          </a:p>
          <a:p>
            <a:pPr marL="228600" marR="0" lvl="0" indent="-228600" algn="l" defTabSz="914400" rtl="0" eaLnBrk="1" fontAlgn="auto" latinLnBrk="0" hangingPunct="1">
              <a:lnSpc>
                <a:spcPct val="90000"/>
              </a:lnSpc>
              <a:spcBef>
                <a:spcPts val="1000"/>
              </a:spcBef>
              <a:spcAft>
                <a:spcPts val="0"/>
              </a:spcAft>
              <a:buClr>
                <a:srgbClr val="70AD47"/>
              </a:buClr>
              <a:buSzTx/>
              <a:buFont typeface="Wingdings" panose="05000000000000000000" pitchFamily="2" charset="2"/>
              <a:buChar char="Ø"/>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Include referrals to direct delivery of assets</a:t>
            </a:r>
          </a:p>
          <a:p>
            <a:pPr marL="228600" marR="0" lvl="0" indent="-228600" algn="l" defTabSz="914400" rtl="0" eaLnBrk="1" fontAlgn="auto" latinLnBrk="0" hangingPunct="1">
              <a:lnSpc>
                <a:spcPct val="90000"/>
              </a:lnSpc>
              <a:spcBef>
                <a:spcPts val="1000"/>
              </a:spcBef>
              <a:spcAft>
                <a:spcPts val="0"/>
              </a:spcAft>
              <a:buClr>
                <a:srgbClr val="70AD47"/>
              </a:buClr>
              <a:buSzTx/>
              <a:buFont typeface="Wingdings" panose="05000000000000000000" pitchFamily="2" charset="2"/>
              <a:buChar char="Ø"/>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Develop reporting mechanisms relevant to community partners</a:t>
            </a:r>
          </a:p>
          <a:p>
            <a:pPr marL="228600" marR="0" lvl="0" indent="-228600" algn="l" defTabSz="914400" rtl="0" eaLnBrk="1" fontAlgn="auto" latinLnBrk="0" hangingPunct="1">
              <a:lnSpc>
                <a:spcPct val="90000"/>
              </a:lnSpc>
              <a:spcBef>
                <a:spcPts val="1000"/>
              </a:spcBef>
              <a:spcAft>
                <a:spcPts val="0"/>
              </a:spcAft>
              <a:buClr>
                <a:srgbClr val="70AD47"/>
              </a:buClr>
              <a:buSzTx/>
              <a:buFont typeface="Wingdings" panose="05000000000000000000" pitchFamily="2" charset="2"/>
              <a:buChar char="Ø"/>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Continue to develop data tools for public health research</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832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2B5CE1-6F18-9846-BC71-E3492C4B81E0}"/>
              </a:ext>
            </a:extLst>
          </p:cNvPr>
          <p:cNvSpPr>
            <a:spLocks noGrp="1"/>
          </p:cNvSpPr>
          <p:nvPr>
            <p:ph idx="1"/>
          </p:nvPr>
        </p:nvSpPr>
        <p:spPr>
          <a:xfrm>
            <a:off x="838200" y="1398133"/>
            <a:ext cx="10515600" cy="5263924"/>
          </a:xfrm>
        </p:spPr>
        <p:txBody>
          <a:bodyPr>
            <a:normAutofit/>
          </a:bodyPr>
          <a:lstStyle/>
          <a:p>
            <a:r>
              <a:rPr lang="en-US" sz="2000">
                <a:hlinkClick r:id="rId3"/>
              </a:rPr>
              <a:t>SDOH Data Report: Incorporating Social Determinants of Health Data from Health Care Partners and Community-Based Organizations into a Common Data Architecture </a:t>
            </a:r>
            <a:r>
              <a:rPr lang="en-US" sz="2000"/>
              <a:t/>
            </a:r>
            <a:br>
              <a:rPr lang="en-US" sz="2000"/>
            </a:br>
            <a:endParaRPr lang="en-US" sz="2000"/>
          </a:p>
          <a:p>
            <a:r>
              <a:rPr lang="en-US" sz="2000">
                <a:hlinkClick r:id="rId4"/>
              </a:rPr>
              <a:t>PPRL QA Report: Initial Quality Assessment of the Privacy-Preserving Record Linkage Process in a Distributed Data Network of Health Care and Community Partners</a:t>
            </a:r>
            <a:r>
              <a:rPr lang="en-US" sz="2000"/>
              <a:t/>
            </a:r>
            <a:br>
              <a:rPr lang="en-US" sz="2000"/>
            </a:br>
            <a:endParaRPr lang="en-US" sz="2000"/>
          </a:p>
          <a:p>
            <a:r>
              <a:rPr lang="en-US" sz="2000">
                <a:hlinkClick r:id="rId5"/>
              </a:rPr>
              <a:t>CHORDS Website</a:t>
            </a:r>
            <a:endParaRPr lang="en-US" sz="2000"/>
          </a:p>
          <a:p>
            <a:r>
              <a:rPr lang="en-US" sz="2000">
                <a:hlinkClick r:id="rId6"/>
              </a:rPr>
              <a:t>CHORDS Infrastructure (manuscript)</a:t>
            </a:r>
            <a:endParaRPr lang="en-US" sz="2000"/>
          </a:p>
          <a:p>
            <a:r>
              <a:rPr lang="en-US" sz="2000">
                <a:hlinkClick r:id="rId7"/>
              </a:rPr>
              <a:t>CODI Website </a:t>
            </a:r>
            <a:endParaRPr lang="en-US" sz="2000"/>
          </a:p>
          <a:p>
            <a:r>
              <a:rPr lang="en-US" sz="2000">
                <a:hlinkClick r:id="rId8"/>
              </a:rPr>
              <a:t>CODI Case Study (manuscript)</a:t>
            </a:r>
            <a:endParaRPr lang="en-US" sz="2000"/>
          </a:p>
          <a:p>
            <a:pPr lvl="2"/>
            <a:endParaRPr lang="en-US" sz="1600"/>
          </a:p>
          <a:p>
            <a:pPr marL="0" indent="0">
              <a:buNone/>
            </a:pPr>
            <a:r>
              <a:rPr lang="en-US" sz="2000" b="1">
                <a:solidFill>
                  <a:srgbClr val="002060"/>
                </a:solidFill>
              </a:rPr>
              <a:t>Contacts:</a:t>
            </a:r>
            <a:r>
              <a:rPr lang="en-US" sz="2000" b="1"/>
              <a:t/>
            </a:r>
            <a:br>
              <a:rPr lang="en-US" sz="2000" b="1"/>
            </a:br>
            <a:r>
              <a:rPr lang="en-US" sz="2000"/>
              <a:t>Emily Bacon: </a:t>
            </a:r>
            <a:r>
              <a:rPr lang="en-US" sz="2000">
                <a:hlinkClick r:id="rId9"/>
              </a:rPr>
              <a:t>baconanalyticsco@gmail.com</a:t>
            </a:r>
            <a:r>
              <a:rPr lang="en-US" sz="2000"/>
              <a:t> </a:t>
            </a:r>
          </a:p>
          <a:p>
            <a:pPr marL="0" indent="0">
              <a:buNone/>
            </a:pPr>
            <a:r>
              <a:rPr lang="en-US" sz="2000"/>
              <a:t>Nina Bastian: </a:t>
            </a:r>
            <a:r>
              <a:rPr lang="en-US" sz="2000">
                <a:hlinkClick r:id="rId10"/>
              </a:rPr>
              <a:t>bastiann@coloradohealthinstitute.org</a:t>
            </a:r>
            <a:r>
              <a:rPr lang="en-US" sz="2000"/>
              <a:t> </a:t>
            </a:r>
          </a:p>
        </p:txBody>
      </p:sp>
      <p:sp>
        <p:nvSpPr>
          <p:cNvPr id="3" name="Title 2">
            <a:extLst>
              <a:ext uri="{FF2B5EF4-FFF2-40B4-BE49-F238E27FC236}">
                <a16:creationId xmlns:a16="http://schemas.microsoft.com/office/drawing/2014/main" id="{D483DF56-3868-D749-BD68-AF99CCC4C6CD}"/>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670368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FFE5-C3DE-AAD1-4A4D-C8A497633708}"/>
              </a:ext>
            </a:extLst>
          </p:cNvPr>
          <p:cNvSpPr>
            <a:spLocks noGrp="1"/>
          </p:cNvSpPr>
          <p:nvPr>
            <p:ph type="ctrTitle"/>
          </p:nvPr>
        </p:nvSpPr>
        <p:spPr/>
        <p:txBody>
          <a:bodyPr/>
          <a:lstStyle/>
          <a:p>
            <a:r>
              <a:rPr lang="en-US">
                <a:latin typeface="Arial"/>
                <a:cs typeface="Arial"/>
              </a:rPr>
              <a:t>CODI NC</a:t>
            </a:r>
            <a:endParaRPr lang="en-US"/>
          </a:p>
        </p:txBody>
      </p:sp>
      <p:sp>
        <p:nvSpPr>
          <p:cNvPr id="3" name="Subtitle 2">
            <a:extLst>
              <a:ext uri="{FF2B5EF4-FFF2-40B4-BE49-F238E27FC236}">
                <a16:creationId xmlns:a16="http://schemas.microsoft.com/office/drawing/2014/main" id="{E4F96B33-FD54-611F-25E3-801CBBF1D7A5}"/>
              </a:ext>
            </a:extLst>
          </p:cNvPr>
          <p:cNvSpPr>
            <a:spLocks noGrp="1"/>
          </p:cNvSpPr>
          <p:nvPr>
            <p:ph type="subTitle" idx="1"/>
          </p:nvPr>
        </p:nvSpPr>
        <p:spPr/>
        <p:txBody>
          <a:bodyPr vert="horz" lIns="91440" tIns="45720" rIns="91440" bIns="45720" rtlCol="0" anchor="t">
            <a:normAutofit/>
          </a:bodyPr>
          <a:lstStyle/>
          <a:p>
            <a:r>
              <a:rPr lang="en-US">
                <a:latin typeface="Arial"/>
                <a:cs typeface="Arial"/>
              </a:rPr>
              <a:t>Sarah Armstrong, MD – Professor of Pediatrics and Population Health Sciences, Duke University School of Medicine</a:t>
            </a:r>
            <a:endParaRPr lang="en-US"/>
          </a:p>
          <a:p>
            <a:r>
              <a:rPr lang="en-US">
                <a:latin typeface="Arial"/>
                <a:cs typeface="Arial"/>
              </a:rPr>
              <a:t>Stephanie Poley, PhD – Duke Clinical Research Institute</a:t>
            </a:r>
          </a:p>
          <a:p>
            <a:endParaRPr lang="en-US"/>
          </a:p>
        </p:txBody>
      </p:sp>
    </p:spTree>
    <p:extLst>
      <p:ext uri="{BB962C8B-B14F-4D97-AF65-F5344CB8AC3E}">
        <p14:creationId xmlns:p14="http://schemas.microsoft.com/office/powerpoint/2010/main" val="213188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AB9FEED-6C8E-4E42-85EC-E390BB41AF6A}"/>
              </a:ext>
            </a:extLst>
          </p:cNvPr>
          <p:cNvSpPr txBox="1">
            <a:spLocks/>
          </p:cNvSpPr>
          <p:nvPr/>
        </p:nvSpPr>
        <p:spPr>
          <a:xfrm>
            <a:off x="657045" y="49696"/>
            <a:ext cx="10657037" cy="11622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accent5">
                    <a:lumMod val="50000"/>
                  </a:schemeClr>
                </a:solidFill>
                <a:latin typeface="Arial" panose="020B0604020202020204" pitchFamily="34" charset="0"/>
                <a:cs typeface="Arial" panose="020B0604020202020204" pitchFamily="34" charset="0"/>
              </a:rPr>
              <a:t>Agenda </a:t>
            </a:r>
          </a:p>
        </p:txBody>
      </p:sp>
      <p:graphicFrame>
        <p:nvGraphicFramePr>
          <p:cNvPr id="4" name="Table 2">
            <a:extLst>
              <a:ext uri="{FF2B5EF4-FFF2-40B4-BE49-F238E27FC236}">
                <a16:creationId xmlns:a16="http://schemas.microsoft.com/office/drawing/2014/main" id="{9DDD13D5-DE6D-4C23-85D0-A6BDF6A2E7A1}"/>
              </a:ext>
            </a:extLst>
          </p:cNvPr>
          <p:cNvGraphicFramePr>
            <a:graphicFrameLocks noGrp="1"/>
          </p:cNvGraphicFramePr>
          <p:nvPr>
            <p:extLst>
              <p:ext uri="{D42A27DB-BD31-4B8C-83A1-F6EECF244321}">
                <p14:modId xmlns:p14="http://schemas.microsoft.com/office/powerpoint/2010/main" val="3344379495"/>
              </p:ext>
            </p:extLst>
          </p:nvPr>
        </p:nvGraphicFramePr>
        <p:xfrm>
          <a:off x="1928443" y="1571236"/>
          <a:ext cx="7855821" cy="3715528"/>
        </p:xfrm>
        <a:graphic>
          <a:graphicData uri="http://schemas.openxmlformats.org/drawingml/2006/table">
            <a:tbl>
              <a:tblPr firstRow="1" bandRow="1">
                <a:tableStyleId>{3B4B98B0-60AC-42C2-AFA5-B58CD77FA1E5}</a:tableStyleId>
              </a:tblPr>
              <a:tblGrid>
                <a:gridCol w="3750960">
                  <a:extLst>
                    <a:ext uri="{9D8B030D-6E8A-4147-A177-3AD203B41FA5}">
                      <a16:colId xmlns:a16="http://schemas.microsoft.com/office/drawing/2014/main" val="4176625832"/>
                    </a:ext>
                  </a:extLst>
                </a:gridCol>
                <a:gridCol w="1227482">
                  <a:extLst>
                    <a:ext uri="{9D8B030D-6E8A-4147-A177-3AD203B41FA5}">
                      <a16:colId xmlns:a16="http://schemas.microsoft.com/office/drawing/2014/main" val="1154096160"/>
                    </a:ext>
                  </a:extLst>
                </a:gridCol>
                <a:gridCol w="2877379">
                  <a:extLst>
                    <a:ext uri="{9D8B030D-6E8A-4147-A177-3AD203B41FA5}">
                      <a16:colId xmlns:a16="http://schemas.microsoft.com/office/drawing/2014/main" val="1859551432"/>
                    </a:ext>
                  </a:extLst>
                </a:gridCol>
              </a:tblGrid>
              <a:tr h="423688">
                <a:tc>
                  <a:txBody>
                    <a:bodyPr/>
                    <a:lstStyle/>
                    <a:p>
                      <a:r>
                        <a:rPr lang="en-US" sz="1800">
                          <a:solidFill>
                            <a:schemeClr val="bg1"/>
                          </a:solidFill>
                          <a:latin typeface="Segoe UI" panose="020B0502040204020203" pitchFamily="34" charset="0"/>
                          <a:cs typeface="Segoe UI" panose="020B0502040204020203" pitchFamily="34" charset="0"/>
                        </a:rPr>
                        <a:t>Topic</a:t>
                      </a:r>
                    </a:p>
                  </a:txBody>
                  <a:tcPr>
                    <a:solidFill>
                      <a:srgbClr val="5B9BD5"/>
                    </a:solidFill>
                  </a:tcPr>
                </a:tc>
                <a:tc>
                  <a:txBody>
                    <a:bodyPr/>
                    <a:lstStyle/>
                    <a:p>
                      <a:r>
                        <a:rPr lang="en-US" sz="1800">
                          <a:solidFill>
                            <a:schemeClr val="bg1"/>
                          </a:solidFill>
                          <a:latin typeface="Segoe UI" panose="020B0502040204020203" pitchFamily="34" charset="0"/>
                          <a:cs typeface="Segoe UI" panose="020B0502040204020203" pitchFamily="34" charset="0"/>
                        </a:rPr>
                        <a:t>Time</a:t>
                      </a:r>
                    </a:p>
                  </a:txBody>
                  <a:tcPr>
                    <a:solidFill>
                      <a:srgbClr val="5B9BD5"/>
                    </a:solidFill>
                  </a:tcPr>
                </a:tc>
                <a:tc>
                  <a:txBody>
                    <a:bodyPr/>
                    <a:lstStyle/>
                    <a:p>
                      <a:r>
                        <a:rPr lang="en-US" sz="1800">
                          <a:solidFill>
                            <a:schemeClr val="bg1"/>
                          </a:solidFill>
                          <a:latin typeface="Segoe UI" panose="020B0502040204020203" pitchFamily="34" charset="0"/>
                          <a:cs typeface="Segoe UI" panose="020B0502040204020203" pitchFamily="34" charset="0"/>
                        </a:rPr>
                        <a:t>Presenter</a:t>
                      </a:r>
                    </a:p>
                  </a:txBody>
                  <a:tcPr>
                    <a:solidFill>
                      <a:srgbClr val="5B9BD5"/>
                    </a:solidFill>
                  </a:tcPr>
                </a:tc>
                <a:extLst>
                  <a:ext uri="{0D108BD9-81ED-4DB2-BD59-A6C34878D82A}">
                    <a16:rowId xmlns:a16="http://schemas.microsoft.com/office/drawing/2014/main" val="3975544302"/>
                  </a:ext>
                </a:extLst>
              </a:tr>
              <a:tr h="548640">
                <a:tc>
                  <a:txBody>
                    <a:bodyPr/>
                    <a:lstStyle/>
                    <a:p>
                      <a:pPr marL="0" lvl="0" indent="0" algn="l" defTabSz="914400" rtl="0" eaLnBrk="1" latinLnBrk="0" hangingPunct="1">
                        <a:buFont typeface="+mj-lt"/>
                        <a:buNone/>
                      </a:pPr>
                      <a:r>
                        <a:rPr lang="en-US" sz="1800" b="1" kern="1200">
                          <a:solidFill>
                            <a:srgbClr val="002060"/>
                          </a:solidFill>
                          <a:latin typeface="Segoe UI" panose="020B0502040204020203" pitchFamily="34" charset="0"/>
                          <a:cs typeface="Segoe UI" panose="020B0502040204020203" pitchFamily="34" charset="0"/>
                        </a:rPr>
                        <a:t>Welcome</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lvl="0" indent="0" algn="l" defTabSz="914400" rtl="0" eaLnBrk="1" latinLnBrk="0" hangingPunct="1">
                        <a:buFont typeface="+mj-lt"/>
                        <a:buNone/>
                      </a:pPr>
                      <a:r>
                        <a:rPr lang="en-US" sz="1800" b="1" kern="1200">
                          <a:solidFill>
                            <a:srgbClr val="002060"/>
                          </a:solidFill>
                          <a:latin typeface="Segoe UI" panose="020B0502040204020203" pitchFamily="34" charset="0"/>
                          <a:cs typeface="Segoe UI" panose="020B0502040204020203" pitchFamily="34" charset="0"/>
                        </a:rPr>
                        <a:t>5 min</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algn="l" defTabSz="914400" rtl="0" eaLnBrk="1" latinLnBrk="0" hangingPunct="1"/>
                      <a:r>
                        <a:rPr kumimoji="0" lang="en-US" sz="1800" b="0" u="none" strike="noStrike" kern="1200" cap="none" spc="0" normalizeH="0" baseline="0">
                          <a:ln>
                            <a:noFill/>
                          </a:ln>
                          <a:solidFill>
                            <a:srgbClr val="002060"/>
                          </a:solidFill>
                          <a:effectLst/>
                          <a:uLnTx/>
                          <a:uFillTx/>
                          <a:latin typeface="Segoe UI" panose="020B0502040204020203" pitchFamily="34" charset="0"/>
                          <a:cs typeface="Segoe UI" panose="020B0502040204020203" pitchFamily="34" charset="0"/>
                        </a:rPr>
                        <a:t>CDC</a:t>
                      </a:r>
                      <a:endParaRPr kumimoji="0" lang="en-US" sz="1800" b="0" i="0" u="none" strike="noStrike" kern="1200" cap="none" spc="0" normalizeH="0" baseline="0">
                        <a:ln>
                          <a:noFill/>
                        </a:ln>
                        <a:solidFill>
                          <a:srgbClr val="002060"/>
                        </a:solidFill>
                        <a:effectLst/>
                        <a:uLnTx/>
                        <a:uFillTx/>
                        <a:latin typeface="Segoe UI" panose="020B0502040204020203" pitchFamily="34" charset="0"/>
                        <a:ea typeface="+mn-ea"/>
                        <a:cs typeface="Segoe UI" panose="020B0502040204020203" pitchFamily="34" charset="0"/>
                      </a:endParaRPr>
                    </a:p>
                  </a:txBody>
                  <a:tcPr/>
                </a:tc>
                <a:extLst>
                  <a:ext uri="{0D108BD9-81ED-4DB2-BD59-A6C34878D82A}">
                    <a16:rowId xmlns:a16="http://schemas.microsoft.com/office/drawing/2014/main" val="2196204471"/>
                  </a:ext>
                </a:extLst>
              </a:tr>
              <a:tr h="548640">
                <a:tc>
                  <a:txBody>
                    <a:bodyPr/>
                    <a:lstStyle/>
                    <a:p>
                      <a:pPr marL="0" lvl="0" indent="0" algn="l" rtl="0" eaLnBrk="1" latinLnBrk="0" hangingPunct="1">
                        <a:buFont typeface="+mj-lt"/>
                        <a:buNone/>
                      </a:pPr>
                      <a:r>
                        <a:rPr lang="en-US" sz="1800" b="1" kern="1200">
                          <a:solidFill>
                            <a:srgbClr val="002060"/>
                          </a:solidFill>
                          <a:latin typeface="Segoe UI" panose="020B0502040204020203" pitchFamily="34" charset="0"/>
                          <a:cs typeface="Segoe UI" panose="020B0502040204020203" pitchFamily="34" charset="0"/>
                        </a:rPr>
                        <a:t>CODI overview</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lvl="0" indent="0" algn="l" rtl="0" eaLnBrk="1" latinLnBrk="0" hangingPunct="1">
                        <a:buFont typeface="+mj-lt"/>
                        <a:buNone/>
                      </a:pPr>
                      <a:r>
                        <a:rPr lang="en-US" sz="1800" b="1" kern="1200">
                          <a:solidFill>
                            <a:srgbClr val="002060"/>
                          </a:solidFill>
                          <a:latin typeface="Segoe UI" panose="020B0502040204020203" pitchFamily="34" charset="0"/>
                          <a:cs typeface="Segoe UI" panose="020B0502040204020203" pitchFamily="34" charset="0"/>
                        </a:rPr>
                        <a:t>10 min</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algn="l" defTabSz="914400" rtl="0" eaLnBrk="1" latinLnBrk="0" hangingPunct="1"/>
                      <a:r>
                        <a:rPr kumimoji="0" lang="en-US" sz="1800" b="0" u="none" strike="noStrike" kern="1200" cap="none" spc="0" normalizeH="0" baseline="0">
                          <a:ln>
                            <a:noFill/>
                          </a:ln>
                          <a:solidFill>
                            <a:srgbClr val="002060"/>
                          </a:solidFill>
                          <a:effectLst/>
                          <a:uLnTx/>
                          <a:uFillTx/>
                          <a:latin typeface="Segoe UI" panose="020B0502040204020203" pitchFamily="34" charset="0"/>
                          <a:cs typeface="Segoe UI" panose="020B0502040204020203" pitchFamily="34" charset="0"/>
                        </a:rPr>
                        <a:t>CDC</a:t>
                      </a:r>
                      <a:endParaRPr kumimoji="0" lang="en-US" sz="1800" b="0" i="0" u="none" strike="noStrike" kern="1200" cap="none" spc="0" normalizeH="0" baseline="0">
                        <a:ln>
                          <a:noFill/>
                        </a:ln>
                        <a:solidFill>
                          <a:srgbClr val="002060"/>
                        </a:solidFill>
                        <a:effectLst/>
                        <a:uLnTx/>
                        <a:uFillTx/>
                        <a:latin typeface="Segoe UI" panose="020B0502040204020203" pitchFamily="34" charset="0"/>
                        <a:ea typeface="+mn-ea"/>
                        <a:cs typeface="Segoe UI" panose="020B0502040204020203" pitchFamily="34" charset="0"/>
                      </a:endParaRPr>
                    </a:p>
                  </a:txBody>
                  <a:tcPr/>
                </a:tc>
                <a:extLst>
                  <a:ext uri="{0D108BD9-81ED-4DB2-BD59-A6C34878D82A}">
                    <a16:rowId xmlns:a16="http://schemas.microsoft.com/office/drawing/2014/main" val="4277047302"/>
                  </a:ext>
                </a:extLst>
              </a:tr>
              <a:tr h="548640">
                <a:tc>
                  <a:txBody>
                    <a:bodyPr/>
                    <a:lstStyle/>
                    <a:p>
                      <a:pPr marL="0" lvl="0" indent="0" algn="l" rtl="0" eaLnBrk="1" latinLnBrk="0" hangingPunct="1">
                        <a:buFont typeface="+mj-lt"/>
                        <a:buNone/>
                      </a:pPr>
                      <a:r>
                        <a:rPr lang="en-US" sz="1800" b="1" kern="1200">
                          <a:solidFill>
                            <a:srgbClr val="002060"/>
                          </a:solidFill>
                          <a:latin typeface="Segoe UI" panose="020B0502040204020203" pitchFamily="34" charset="0"/>
                          <a:cs typeface="Segoe UI" panose="020B0502040204020203" pitchFamily="34" charset="0"/>
                        </a:rPr>
                        <a:t>CODI Colorado highlights</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lvl="0" indent="0" algn="l" rtl="0" eaLnBrk="1" latinLnBrk="0" hangingPunct="1">
                        <a:buFont typeface="+mj-lt"/>
                        <a:buNone/>
                      </a:pPr>
                      <a:r>
                        <a:rPr lang="en-US" sz="1800" b="1" kern="1200">
                          <a:solidFill>
                            <a:srgbClr val="002060"/>
                          </a:solidFill>
                          <a:latin typeface="Segoe UI" panose="020B0502040204020203" pitchFamily="34" charset="0"/>
                          <a:cs typeface="Segoe UI" panose="020B0502040204020203" pitchFamily="34" charset="0"/>
                        </a:rPr>
                        <a:t>15 min</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algn="l" defTabSz="914400" rtl="0" eaLnBrk="1" latinLnBrk="0" hangingPunct="1"/>
                      <a:r>
                        <a:rPr kumimoji="0" lang="en-US" sz="1800" b="0" u="none" strike="noStrike" kern="1200" cap="none" spc="0" normalizeH="0" baseline="0">
                          <a:ln>
                            <a:noFill/>
                          </a:ln>
                          <a:solidFill>
                            <a:srgbClr val="002060"/>
                          </a:solidFill>
                          <a:effectLst/>
                          <a:uLnTx/>
                          <a:uFillTx/>
                          <a:latin typeface="Segoe UI" panose="020B0502040204020203" pitchFamily="34" charset="0"/>
                          <a:cs typeface="Segoe UI" panose="020B0502040204020203" pitchFamily="34" charset="0"/>
                        </a:rPr>
                        <a:t>Colorado Health Institute</a:t>
                      </a:r>
                      <a:endParaRPr kumimoji="0" lang="en-US" sz="1800" b="0" i="0" u="none" strike="noStrike" kern="1200" cap="none" spc="0" normalizeH="0" baseline="0">
                        <a:ln>
                          <a:noFill/>
                        </a:ln>
                        <a:solidFill>
                          <a:srgbClr val="002060"/>
                        </a:solidFill>
                        <a:effectLst/>
                        <a:uLnTx/>
                        <a:uFillTx/>
                        <a:latin typeface="Segoe UI" panose="020B0502040204020203" pitchFamily="34" charset="0"/>
                        <a:ea typeface="+mn-ea"/>
                        <a:cs typeface="Segoe UI" panose="020B0502040204020203" pitchFamily="34" charset="0"/>
                      </a:endParaRPr>
                    </a:p>
                  </a:txBody>
                  <a:tcPr/>
                </a:tc>
                <a:extLst>
                  <a:ext uri="{0D108BD9-81ED-4DB2-BD59-A6C34878D82A}">
                    <a16:rowId xmlns:a16="http://schemas.microsoft.com/office/drawing/2014/main" val="4186275200"/>
                  </a:ext>
                </a:extLst>
              </a:tr>
              <a:tr h="548640">
                <a:tc>
                  <a:txBody>
                    <a:bodyPr/>
                    <a:lstStyle/>
                    <a:p>
                      <a:pPr marL="0" lvl="0" indent="0" algn="l" rtl="0" eaLnBrk="1" latinLnBrk="0" hangingPunct="1">
                        <a:spcAft>
                          <a:spcPts val="600"/>
                        </a:spcAft>
                        <a:buFont typeface="+mj-lt"/>
                        <a:buNone/>
                      </a:pPr>
                      <a:r>
                        <a:rPr lang="en-US" sz="1800" b="1" kern="1200">
                          <a:solidFill>
                            <a:srgbClr val="002060"/>
                          </a:solidFill>
                          <a:latin typeface="Segoe UI" panose="020B0502040204020203" pitchFamily="34" charset="0"/>
                          <a:cs typeface="Segoe UI" panose="020B0502040204020203" pitchFamily="34" charset="0"/>
                        </a:rPr>
                        <a:t>CODI North Carolina highlights</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lvl="0" indent="0" algn="l" rtl="0" eaLnBrk="1" latinLnBrk="0" hangingPunct="1">
                        <a:spcAft>
                          <a:spcPts val="600"/>
                        </a:spcAft>
                        <a:buFont typeface="+mj-lt"/>
                        <a:buNone/>
                      </a:pPr>
                      <a:r>
                        <a:rPr lang="en-US" sz="1800" b="1" kern="1200">
                          <a:solidFill>
                            <a:srgbClr val="002060"/>
                          </a:solidFill>
                          <a:latin typeface="Segoe UI" panose="020B0502040204020203" pitchFamily="34" charset="0"/>
                          <a:cs typeface="Segoe UI" panose="020B0502040204020203" pitchFamily="34" charset="0"/>
                        </a:rPr>
                        <a:t>15 min</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algn="l" defTabSz="914400" rtl="0" eaLnBrk="1" latinLnBrk="0" hangingPunct="1"/>
                      <a:r>
                        <a:rPr kumimoji="0" lang="en-US" sz="1800" b="0" u="none" strike="noStrike" kern="1200" cap="none" spc="0" normalizeH="0" baseline="0">
                          <a:ln>
                            <a:noFill/>
                          </a:ln>
                          <a:solidFill>
                            <a:srgbClr val="002060"/>
                          </a:solidFill>
                          <a:effectLst/>
                          <a:uLnTx/>
                          <a:uFillTx/>
                          <a:latin typeface="Segoe UI" panose="020B0502040204020203" pitchFamily="34" charset="0"/>
                          <a:cs typeface="Segoe UI" panose="020B0502040204020203" pitchFamily="34" charset="0"/>
                        </a:rPr>
                        <a:t>Duke University</a:t>
                      </a:r>
                      <a:endParaRPr kumimoji="0" lang="en-US" sz="1800" b="0" i="0" u="none" strike="noStrike" kern="1200" cap="none" spc="0" normalizeH="0" baseline="0">
                        <a:ln>
                          <a:noFill/>
                        </a:ln>
                        <a:solidFill>
                          <a:srgbClr val="002060"/>
                        </a:solidFill>
                        <a:effectLst/>
                        <a:uLnTx/>
                        <a:uFillTx/>
                        <a:latin typeface="Segoe UI" panose="020B0502040204020203" pitchFamily="34" charset="0"/>
                        <a:ea typeface="+mn-ea"/>
                        <a:cs typeface="Segoe UI" panose="020B0502040204020203" pitchFamily="34" charset="0"/>
                      </a:endParaRPr>
                    </a:p>
                  </a:txBody>
                  <a:tcPr/>
                </a:tc>
                <a:extLst>
                  <a:ext uri="{0D108BD9-81ED-4DB2-BD59-A6C34878D82A}">
                    <a16:rowId xmlns:a16="http://schemas.microsoft.com/office/drawing/2014/main" val="1620624815"/>
                  </a:ext>
                </a:extLst>
              </a:tr>
              <a:tr h="548640">
                <a:tc>
                  <a:txBody>
                    <a:bodyPr/>
                    <a:lstStyle/>
                    <a:p>
                      <a:pPr marL="0" lvl="0" indent="0" algn="l" rtl="0" eaLnBrk="1" latinLnBrk="0" hangingPunct="1">
                        <a:spcAft>
                          <a:spcPts val="600"/>
                        </a:spcAft>
                        <a:buFont typeface="+mj-lt"/>
                        <a:buNone/>
                      </a:pPr>
                      <a:r>
                        <a:rPr lang="en-US" sz="1800" b="1" kern="1200">
                          <a:solidFill>
                            <a:srgbClr val="002060"/>
                          </a:solidFill>
                          <a:latin typeface="Segoe UI" panose="020B0502040204020203" pitchFamily="34" charset="0"/>
                          <a:cs typeface="Segoe UI" panose="020B0502040204020203" pitchFamily="34" charset="0"/>
                        </a:rPr>
                        <a:t>Discussion</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lvl="0" indent="0" algn="l" rtl="0" eaLnBrk="1" latinLnBrk="0" hangingPunct="1">
                        <a:spcAft>
                          <a:spcPts val="600"/>
                        </a:spcAft>
                        <a:buFont typeface="+mj-lt"/>
                        <a:buNone/>
                      </a:pPr>
                      <a:r>
                        <a:rPr lang="en-US" sz="1800" b="1" kern="1200">
                          <a:solidFill>
                            <a:srgbClr val="002060"/>
                          </a:solidFill>
                          <a:latin typeface="Segoe UI" panose="020B0502040204020203" pitchFamily="34" charset="0"/>
                          <a:cs typeface="Segoe UI" panose="020B0502040204020203" pitchFamily="34" charset="0"/>
                        </a:rPr>
                        <a:t>10 min</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algn="l" defTabSz="914400" rtl="0" eaLnBrk="1" latinLnBrk="0" hangingPunct="1"/>
                      <a:r>
                        <a:rPr kumimoji="0" lang="en-US" sz="1800" b="0" u="none" strike="noStrike" kern="1200" cap="none" spc="0" normalizeH="0" baseline="0">
                          <a:ln>
                            <a:noFill/>
                          </a:ln>
                          <a:solidFill>
                            <a:srgbClr val="002060"/>
                          </a:solidFill>
                          <a:effectLst/>
                          <a:uLnTx/>
                          <a:uFillTx/>
                          <a:latin typeface="Segoe UI" panose="020B0502040204020203" pitchFamily="34" charset="0"/>
                          <a:cs typeface="Segoe UI" panose="020B0502040204020203" pitchFamily="34" charset="0"/>
                        </a:rPr>
                        <a:t>All</a:t>
                      </a:r>
                      <a:endParaRPr kumimoji="0" lang="en-US" sz="1800" b="0" i="0" u="none" strike="noStrike" kern="1200" cap="none" spc="0" normalizeH="0" baseline="0">
                        <a:ln>
                          <a:noFill/>
                        </a:ln>
                        <a:solidFill>
                          <a:srgbClr val="002060"/>
                        </a:solidFill>
                        <a:effectLst/>
                        <a:uLnTx/>
                        <a:uFillTx/>
                        <a:latin typeface="Segoe UI" panose="020B0502040204020203" pitchFamily="34" charset="0"/>
                        <a:ea typeface="+mn-ea"/>
                        <a:cs typeface="Segoe UI" panose="020B0502040204020203" pitchFamily="34" charset="0"/>
                      </a:endParaRPr>
                    </a:p>
                  </a:txBody>
                  <a:tcPr/>
                </a:tc>
                <a:extLst>
                  <a:ext uri="{0D108BD9-81ED-4DB2-BD59-A6C34878D82A}">
                    <a16:rowId xmlns:a16="http://schemas.microsoft.com/office/drawing/2014/main" val="2229833332"/>
                  </a:ext>
                </a:extLst>
              </a:tr>
              <a:tr h="548640">
                <a:tc>
                  <a:txBody>
                    <a:bodyPr/>
                    <a:lstStyle/>
                    <a:p>
                      <a:pPr marL="0" lvl="0" indent="0" algn="l" rtl="0" eaLnBrk="1" latinLnBrk="0" hangingPunct="1">
                        <a:spcAft>
                          <a:spcPts val="600"/>
                        </a:spcAft>
                        <a:buFont typeface="+mj-lt"/>
                        <a:buNone/>
                      </a:pPr>
                      <a:r>
                        <a:rPr lang="en-US" sz="1800" b="1" kern="1200">
                          <a:solidFill>
                            <a:srgbClr val="002060"/>
                          </a:solidFill>
                          <a:latin typeface="Segoe UI" panose="020B0502040204020203" pitchFamily="34" charset="0"/>
                          <a:cs typeface="Segoe UI" panose="020B0502040204020203" pitchFamily="34" charset="0"/>
                        </a:rPr>
                        <a:t>Closing remarks</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lvl="0" indent="0" algn="l" rtl="0" eaLnBrk="1" latinLnBrk="0" hangingPunct="1">
                        <a:spcAft>
                          <a:spcPts val="600"/>
                        </a:spcAft>
                        <a:buFont typeface="+mj-lt"/>
                        <a:buNone/>
                      </a:pPr>
                      <a:r>
                        <a:rPr lang="en-US" sz="1800" b="1" kern="1200">
                          <a:solidFill>
                            <a:srgbClr val="002060"/>
                          </a:solidFill>
                          <a:latin typeface="Segoe UI" panose="020B0502040204020203" pitchFamily="34" charset="0"/>
                          <a:cs typeface="Segoe UI" panose="020B0502040204020203" pitchFamily="34" charset="0"/>
                        </a:rPr>
                        <a:t>5 min</a:t>
                      </a:r>
                      <a:endParaRPr lang="en-US" sz="1800" b="1" kern="1200">
                        <a:solidFill>
                          <a:srgbClr val="002060"/>
                        </a:solidFill>
                        <a:latin typeface="Segoe UI" panose="020B0502040204020203" pitchFamily="34" charset="0"/>
                        <a:ea typeface="+mn-ea"/>
                        <a:cs typeface="Segoe UI" panose="020B0502040204020203" pitchFamily="34" charset="0"/>
                      </a:endParaRPr>
                    </a:p>
                  </a:txBody>
                  <a:tcPr/>
                </a:tc>
                <a:tc>
                  <a:txBody>
                    <a:bodyPr/>
                    <a:lstStyle/>
                    <a:p>
                      <a:pPr marL="0" algn="l" defTabSz="914400" rtl="0" eaLnBrk="1" latinLnBrk="0" hangingPunct="1"/>
                      <a:r>
                        <a:rPr kumimoji="0" lang="en-US" sz="1800" b="0" u="none" strike="noStrike" kern="1200" cap="none" spc="0" normalizeH="0" baseline="0">
                          <a:ln>
                            <a:noFill/>
                          </a:ln>
                          <a:solidFill>
                            <a:srgbClr val="002060"/>
                          </a:solidFill>
                          <a:effectLst/>
                          <a:uLnTx/>
                          <a:uFillTx/>
                          <a:latin typeface="Segoe UI" panose="020B0502040204020203" pitchFamily="34" charset="0"/>
                          <a:cs typeface="Segoe UI" panose="020B0502040204020203" pitchFamily="34" charset="0"/>
                        </a:rPr>
                        <a:t>CDC</a:t>
                      </a:r>
                      <a:endParaRPr kumimoji="0" lang="en-US" sz="1800" b="0" i="0" u="none" strike="noStrike" kern="1200" cap="none" spc="0" normalizeH="0" baseline="0">
                        <a:ln>
                          <a:noFill/>
                        </a:ln>
                        <a:solidFill>
                          <a:srgbClr val="002060"/>
                        </a:solidFill>
                        <a:effectLst/>
                        <a:uLnTx/>
                        <a:uFillTx/>
                        <a:latin typeface="Segoe UI" panose="020B0502040204020203" pitchFamily="34" charset="0"/>
                        <a:ea typeface="+mn-ea"/>
                        <a:cs typeface="Segoe UI" panose="020B0502040204020203" pitchFamily="34" charset="0"/>
                      </a:endParaRPr>
                    </a:p>
                  </a:txBody>
                  <a:tcPr/>
                </a:tc>
                <a:extLst>
                  <a:ext uri="{0D108BD9-81ED-4DB2-BD59-A6C34878D82A}">
                    <a16:rowId xmlns:a16="http://schemas.microsoft.com/office/drawing/2014/main" val="3042560778"/>
                  </a:ext>
                </a:extLst>
              </a:tr>
            </a:tbl>
          </a:graphicData>
        </a:graphic>
      </p:graphicFrame>
    </p:spTree>
    <p:extLst>
      <p:ext uri="{BB962C8B-B14F-4D97-AF65-F5344CB8AC3E}">
        <p14:creationId xmlns:p14="http://schemas.microsoft.com/office/powerpoint/2010/main" val="812610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2"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D518782D-EA8A-4E23-ABFF-249895B359BF}"/>
              </a:ext>
            </a:extLst>
          </p:cNvPr>
          <p:cNvSpPr>
            <a:spLocks noGrp="1"/>
          </p:cNvSpPr>
          <p:nvPr>
            <p:ph type="title"/>
          </p:nvPr>
        </p:nvSpPr>
        <p:spPr>
          <a:xfrm>
            <a:off x="-8667" y="-34813"/>
            <a:ext cx="5253318" cy="1898426"/>
          </a:xfrm>
          <a:solidFill>
            <a:schemeClr val="bg1"/>
          </a:solidFill>
        </p:spPr>
        <p:txBody>
          <a:bodyPr>
            <a:normAutofit/>
          </a:bodyPr>
          <a:lstStyle/>
          <a:p>
            <a:pPr marL="173038">
              <a:lnSpc>
                <a:spcPct val="100000"/>
              </a:lnSpc>
            </a:pPr>
            <a:r>
              <a:rPr lang="en-US" sz="3400"/>
              <a:t>Engaging Partners &amp; Building Trust</a:t>
            </a:r>
          </a:p>
        </p:txBody>
      </p:sp>
      <p:pic>
        <p:nvPicPr>
          <p:cNvPr id="9" name="Picture 8">
            <a:extLst>
              <a:ext uri="{FF2B5EF4-FFF2-40B4-BE49-F238E27FC236}">
                <a16:creationId xmlns:a16="http://schemas.microsoft.com/office/drawing/2014/main" id="{0B854829-A3E2-8C67-31E9-5F092549BDB1}"/>
              </a:ext>
            </a:extLst>
          </p:cNvPr>
          <p:cNvPicPr>
            <a:picLocks noChangeAspect="1"/>
          </p:cNvPicPr>
          <p:nvPr/>
        </p:nvPicPr>
        <p:blipFill rotWithShape="1">
          <a:blip r:embed="rId3"/>
          <a:srcRect t="18086" r="-2" b="9694"/>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7" name="Content Placeholder 1">
            <a:extLst>
              <a:ext uri="{FF2B5EF4-FFF2-40B4-BE49-F238E27FC236}">
                <a16:creationId xmlns:a16="http://schemas.microsoft.com/office/drawing/2014/main" id="{1BFF8B11-9B24-EA1A-6732-9B9112015FA7}"/>
              </a:ext>
            </a:extLst>
          </p:cNvPr>
          <p:cNvSpPr>
            <a:spLocks noGrp="1"/>
          </p:cNvSpPr>
          <p:nvPr>
            <p:ph idx="1"/>
          </p:nvPr>
        </p:nvSpPr>
        <p:spPr>
          <a:xfrm>
            <a:off x="116361" y="1562352"/>
            <a:ext cx="5549631" cy="5250824"/>
          </a:xfrm>
          <a:solidFill>
            <a:schemeClr val="bg1"/>
          </a:solidFill>
        </p:spPr>
        <p:txBody>
          <a:bodyPr>
            <a:normAutofit/>
          </a:bodyPr>
          <a:lstStyle/>
          <a:p>
            <a:r>
              <a:rPr lang="en-US" sz="1600"/>
              <a:t>Partner engagement was </a:t>
            </a:r>
            <a:r>
              <a:rPr lang="en-US" sz="1600" b="1"/>
              <a:t>locally led</a:t>
            </a:r>
          </a:p>
          <a:p>
            <a:r>
              <a:rPr lang="en-US" sz="1600"/>
              <a:t>Evaluated </a:t>
            </a:r>
            <a:r>
              <a:rPr lang="en-US" sz="1600" b="1"/>
              <a:t>38 community organizations </a:t>
            </a:r>
            <a:r>
              <a:rPr lang="en-US" sz="1600"/>
              <a:t>and </a:t>
            </a:r>
            <a:r>
              <a:rPr lang="en-US" sz="1600" b="1"/>
              <a:t>20 clinical programs </a:t>
            </a:r>
            <a:r>
              <a:rPr lang="en-US" sz="1600"/>
              <a:t>through an initial Programmatic Environmental Scan (PES)</a:t>
            </a:r>
          </a:p>
          <a:p>
            <a:r>
              <a:rPr lang="en-US" sz="1600" b="1"/>
              <a:t>Engaged 34 organizations </a:t>
            </a:r>
            <a:r>
              <a:rPr lang="en-US" sz="1600"/>
              <a:t>for CODI introductions</a:t>
            </a:r>
          </a:p>
          <a:p>
            <a:r>
              <a:rPr lang="en-US" sz="1600"/>
              <a:t>Currently </a:t>
            </a:r>
            <a:r>
              <a:rPr lang="en-US" sz="1600" b="1"/>
              <a:t>partnered with 5 community and 2 clinical organizations</a:t>
            </a:r>
          </a:p>
          <a:p>
            <a:r>
              <a:rPr lang="en-US" sz="1600"/>
              <a:t>Learned about </a:t>
            </a:r>
            <a:r>
              <a:rPr lang="en-US" sz="1600" b="1"/>
              <a:t>the local value </a:t>
            </a:r>
            <a:r>
              <a:rPr lang="en-US" sz="1600"/>
              <a:t>and priorities CODI can support in Triangle region as well as </a:t>
            </a:r>
            <a:r>
              <a:rPr lang="en-US" sz="1600" b="1"/>
              <a:t>current barriers </a:t>
            </a:r>
            <a:r>
              <a:rPr lang="en-US" sz="1600"/>
              <a:t>partners are facing</a:t>
            </a:r>
          </a:p>
          <a:p>
            <a:r>
              <a:rPr lang="en-US" sz="1600"/>
              <a:t>Developed </a:t>
            </a:r>
            <a:r>
              <a:rPr lang="en-US" sz="1600" b="1"/>
              <a:t>relationships/connections </a:t>
            </a:r>
            <a:r>
              <a:rPr lang="en-US" sz="1600"/>
              <a:t>at the local and state level and </a:t>
            </a:r>
            <a:r>
              <a:rPr lang="en-US" sz="1600" b="1"/>
              <a:t>built network trust </a:t>
            </a:r>
            <a:r>
              <a:rPr lang="en-US" sz="1600"/>
              <a:t>by:</a:t>
            </a:r>
          </a:p>
          <a:p>
            <a:pPr lvl="1"/>
            <a:r>
              <a:rPr lang="en-US" sz="1400"/>
              <a:t>focusing on local priorities</a:t>
            </a:r>
          </a:p>
          <a:p>
            <a:pPr lvl="1"/>
            <a:r>
              <a:rPr lang="en-US" sz="1400"/>
              <a:t>encouraging collaborative decision-making and problem-solving via the CODI Collaborative Workgroup</a:t>
            </a:r>
          </a:p>
          <a:p>
            <a:pPr lvl="1"/>
            <a:r>
              <a:rPr lang="en-US" sz="1400"/>
              <a:t>providing technical support for implementation</a:t>
            </a:r>
          </a:p>
        </p:txBody>
      </p:sp>
      <p:pic>
        <p:nvPicPr>
          <p:cNvPr id="8" name="Picture 7">
            <a:extLst>
              <a:ext uri="{FF2B5EF4-FFF2-40B4-BE49-F238E27FC236}">
                <a16:creationId xmlns:a16="http://schemas.microsoft.com/office/drawing/2014/main" id="{B80A5B45-10D2-F262-BE24-3131457666F4}"/>
              </a:ext>
            </a:extLst>
          </p:cNvPr>
          <p:cNvPicPr>
            <a:picLocks noChangeAspect="1"/>
          </p:cNvPicPr>
          <p:nvPr/>
        </p:nvPicPr>
        <p:blipFill rotWithShape="1">
          <a:blip r:embed="rId4"/>
          <a:srcRect r="-2" b="1474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1664713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D8C03-1C1E-4601-9C88-6319DB5BED44}"/>
              </a:ext>
            </a:extLst>
          </p:cNvPr>
          <p:cNvSpPr>
            <a:spLocks noGrp="1"/>
          </p:cNvSpPr>
          <p:nvPr>
            <p:ph type="title"/>
          </p:nvPr>
        </p:nvSpPr>
        <p:spPr>
          <a:xfrm>
            <a:off x="174009" y="1809"/>
            <a:ext cx="10515600" cy="1099526"/>
          </a:xfrm>
        </p:spPr>
        <p:txBody>
          <a:bodyPr/>
          <a:lstStyle/>
          <a:p>
            <a:r>
              <a:rPr lang="en-US">
                <a:latin typeface="Arial"/>
                <a:cs typeface="Arial"/>
              </a:rPr>
              <a:t>CODI NC Partners</a:t>
            </a:r>
            <a:endParaRPr lang="en-US"/>
          </a:p>
        </p:txBody>
      </p:sp>
      <p:grpSp>
        <p:nvGrpSpPr>
          <p:cNvPr id="5" name="Group 4">
            <a:extLst>
              <a:ext uri="{FF2B5EF4-FFF2-40B4-BE49-F238E27FC236}">
                <a16:creationId xmlns:a16="http://schemas.microsoft.com/office/drawing/2014/main" id="{CAE700E0-71D3-8359-1BBE-D975200AEF7A}"/>
              </a:ext>
            </a:extLst>
          </p:cNvPr>
          <p:cNvGrpSpPr/>
          <p:nvPr/>
        </p:nvGrpSpPr>
        <p:grpSpPr>
          <a:xfrm>
            <a:off x="1356399" y="1702420"/>
            <a:ext cx="3719237" cy="3741558"/>
            <a:chOff x="1356399" y="1702420"/>
            <a:chExt cx="3719237" cy="3741558"/>
          </a:xfrm>
        </p:grpSpPr>
        <p:sp>
          <p:nvSpPr>
            <p:cNvPr id="13" name="Rectangle: Rounded Corners 12">
              <a:extLst>
                <a:ext uri="{FF2B5EF4-FFF2-40B4-BE49-F238E27FC236}">
                  <a16:creationId xmlns:a16="http://schemas.microsoft.com/office/drawing/2014/main" id="{56BEA081-5519-47EC-8C1C-C9D5AB626725}"/>
                </a:ext>
              </a:extLst>
            </p:cNvPr>
            <p:cNvSpPr/>
            <p:nvPr/>
          </p:nvSpPr>
          <p:spPr>
            <a:xfrm>
              <a:off x="1356399" y="1702420"/>
              <a:ext cx="3719237" cy="3741558"/>
            </a:xfrm>
            <a:prstGeom prst="roundRect">
              <a:avLst/>
            </a:prstGeom>
            <a:solidFill>
              <a:schemeClr val="accent2">
                <a:lumMod val="20000"/>
                <a:lumOff val="80000"/>
              </a:schemeClr>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Parks &amp; Rec – Chapel Hill</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2060"/>
                  </a:solidFill>
                  <a:latin typeface="Calibri" panose="020F0502020204030204"/>
                </a:rPr>
                <a:t>Parks &amp; Rec – Durham</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YMCA of the Triangle</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2060"/>
                  </a:solidFill>
                  <a:latin typeface="Calibri" panose="020F0502020204030204"/>
                </a:rPr>
                <a:t>NC Coalition to End Homelessness</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Durham County Department of Public Health</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Duke University Health System</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University of North Carolina Health System</a:t>
              </a:r>
            </a:p>
          </p:txBody>
        </p:sp>
        <p:sp>
          <p:nvSpPr>
            <p:cNvPr id="15" name="TextBox 14">
              <a:extLst>
                <a:ext uri="{FF2B5EF4-FFF2-40B4-BE49-F238E27FC236}">
                  <a16:creationId xmlns:a16="http://schemas.microsoft.com/office/drawing/2014/main" id="{794A5F7B-6800-42B6-9F93-BC9DC2284876}"/>
                </a:ext>
              </a:extLst>
            </p:cNvPr>
            <p:cNvSpPr txBox="1"/>
            <p:nvPr/>
          </p:nvSpPr>
          <p:spPr>
            <a:xfrm>
              <a:off x="1680264" y="1794752"/>
              <a:ext cx="30715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CURRENT PARTNERS</a:t>
              </a:r>
            </a:p>
          </p:txBody>
        </p:sp>
      </p:grpSp>
      <p:grpSp>
        <p:nvGrpSpPr>
          <p:cNvPr id="6" name="Group 5">
            <a:extLst>
              <a:ext uri="{FF2B5EF4-FFF2-40B4-BE49-F238E27FC236}">
                <a16:creationId xmlns:a16="http://schemas.microsoft.com/office/drawing/2014/main" id="{A80091E0-FF91-6E2D-1C18-C280EE86B8CA}"/>
              </a:ext>
            </a:extLst>
          </p:cNvPr>
          <p:cNvGrpSpPr/>
          <p:nvPr/>
        </p:nvGrpSpPr>
        <p:grpSpPr>
          <a:xfrm>
            <a:off x="5775159" y="1324013"/>
            <a:ext cx="5455078" cy="4383767"/>
            <a:chOff x="5775159" y="1324013"/>
            <a:chExt cx="5455078" cy="4383767"/>
          </a:xfrm>
        </p:grpSpPr>
        <p:sp>
          <p:nvSpPr>
            <p:cNvPr id="16" name="Rectangle: Rounded Corners 15">
              <a:extLst>
                <a:ext uri="{FF2B5EF4-FFF2-40B4-BE49-F238E27FC236}">
                  <a16:creationId xmlns:a16="http://schemas.microsoft.com/office/drawing/2014/main" id="{8C78C68A-0694-47E6-BA57-62C371F653D8}"/>
                </a:ext>
              </a:extLst>
            </p:cNvPr>
            <p:cNvSpPr/>
            <p:nvPr/>
          </p:nvSpPr>
          <p:spPr>
            <a:xfrm>
              <a:off x="5775159" y="1324013"/>
              <a:ext cx="5455078" cy="4383767"/>
            </a:xfrm>
            <a:prstGeom prst="roundRect">
              <a:avLst/>
            </a:prstGeom>
            <a:solidFill>
              <a:schemeClr val="accent1">
                <a:lumMod val="20000"/>
                <a:lumOff val="80000"/>
              </a:schemeClr>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1600" b="1" i="0" u="none" strike="noStrike" kern="1200" cap="none" spc="0" normalizeH="0" baseline="0" noProof="0">
                  <a:ln>
                    <a:noFill/>
                  </a:ln>
                  <a:solidFill>
                    <a:srgbClr val="002060"/>
                  </a:solidFill>
                  <a:effectLst/>
                  <a:uLnTx/>
                  <a:uFillTx/>
                  <a:latin typeface="Calibri" panose="020F0502020204030204"/>
                  <a:ea typeface="+mn-ea"/>
                  <a:cs typeface="+mn-cs"/>
                </a:rPr>
                <a:t>Government/Community Orgs</a:t>
              </a:r>
            </a:p>
            <a:p>
              <a:pPr marL="169863" indent="-169863">
                <a:buFont typeface="Arial" panose="020B0604020202020204" pitchFamily="34" charset="0"/>
                <a:buChar char="•"/>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Special Supplemental Nutrition Program for Women, Infants, and Children</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NC </a:t>
              </a:r>
              <a:r>
                <a:rPr kumimoji="0" lang="en-US" sz="1600" b="0" i="0" u="none" strike="noStrike" kern="1200" cap="none" spc="0" normalizeH="0" baseline="0" noProof="0" err="1">
                  <a:ln>
                    <a:noFill/>
                  </a:ln>
                  <a:solidFill>
                    <a:srgbClr val="002060"/>
                  </a:solidFill>
                  <a:effectLst/>
                  <a:uLnTx/>
                  <a:uFillTx/>
                  <a:latin typeface="Calibri" panose="020F0502020204030204"/>
                  <a:ea typeface="+mn-ea"/>
                  <a:cs typeface="+mn-cs"/>
                </a:rPr>
                <a:t>HealthConnex</a:t>
              </a:r>
              <a:endPar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endParaRP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Government Data Analytics Center (GDAC)</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NC Department of Health &amp; Human Services (DHHS)</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Root Causes</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Farmer Foodshare</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Durham’s Innovative Nutrition Education (DINE)</a:t>
              </a:r>
            </a:p>
            <a:p>
              <a:pPr marR="0" lvl="0" algn="l" defTabSz="914400" rtl="0" eaLnBrk="1" fontAlgn="auto" latinLnBrk="0" hangingPunct="1">
                <a:lnSpc>
                  <a:spcPct val="100000"/>
                </a:lnSpc>
                <a:spcBef>
                  <a:spcPts val="0"/>
                </a:spcBef>
                <a:spcAft>
                  <a:spcPts val="0"/>
                </a:spcAft>
                <a:buClrTx/>
                <a:buSzTx/>
                <a:tabLst/>
                <a:defRPr/>
              </a:pPr>
              <a:r>
                <a:rPr lang="en-US" sz="1600" b="1" noProof="0">
                  <a:solidFill>
                    <a:srgbClr val="002060"/>
                  </a:solidFill>
                  <a:latin typeface="Calibri" panose="020F0502020204030204"/>
                </a:rPr>
                <a:t>Clinical Orgs</a:t>
              </a:r>
              <a:endParaRPr kumimoji="0" lang="en-US" sz="1600" b="1" i="0" strike="noStrike" kern="1200" cap="none" spc="0" normalizeH="0" baseline="0" noProof="0">
                <a:ln>
                  <a:noFill/>
                </a:ln>
                <a:solidFill>
                  <a:srgbClr val="002060"/>
                </a:solidFill>
                <a:effectLst/>
                <a:uLnTx/>
                <a:uFillTx/>
                <a:latin typeface="Calibri" panose="020F0502020204030204"/>
                <a:ea typeface="+mn-ea"/>
                <a:cs typeface="+mn-cs"/>
              </a:endParaRP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Piedmont Health</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Lincoln Community Health Center</a:t>
              </a:r>
            </a:p>
            <a:p>
              <a:pPr marR="0" lvl="0" algn="l" defTabSz="914400" rtl="0" eaLnBrk="1" fontAlgn="auto" latinLnBrk="0" hangingPunct="1">
                <a:lnSpc>
                  <a:spcPct val="100000"/>
                </a:lnSpc>
                <a:spcBef>
                  <a:spcPts val="0"/>
                </a:spcBef>
                <a:spcAft>
                  <a:spcPts val="0"/>
                </a:spcAft>
                <a:buClrTx/>
                <a:buSzTx/>
                <a:tabLst/>
                <a:defRPr/>
              </a:pPr>
              <a:r>
                <a:rPr lang="en-US" sz="1600" b="1">
                  <a:solidFill>
                    <a:srgbClr val="002060"/>
                  </a:solidFill>
                  <a:latin typeface="Calibri" panose="020F0502020204030204"/>
                </a:rPr>
                <a:t>Related Initiatives</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Integrated Care for Kids (</a:t>
              </a:r>
              <a:r>
                <a:rPr kumimoji="0" lang="en-US" sz="1600" b="0" i="0" u="none" strike="noStrike" kern="1200" cap="none" spc="0" normalizeH="0" baseline="0" noProof="0" err="1">
                  <a:ln>
                    <a:noFill/>
                  </a:ln>
                  <a:solidFill>
                    <a:srgbClr val="002060"/>
                  </a:solidFill>
                  <a:effectLst/>
                  <a:uLnTx/>
                  <a:uFillTx/>
                  <a:latin typeface="Calibri" panose="020F0502020204030204"/>
                  <a:ea typeface="+mn-ea"/>
                  <a:cs typeface="+mn-cs"/>
                </a:rPr>
                <a:t>InCK</a:t>
              </a: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NCCARE360</a:t>
              </a:r>
            </a:p>
          </p:txBody>
        </p:sp>
        <p:sp>
          <p:nvSpPr>
            <p:cNvPr id="17" name="TextBox 16">
              <a:extLst>
                <a:ext uri="{FF2B5EF4-FFF2-40B4-BE49-F238E27FC236}">
                  <a16:creationId xmlns:a16="http://schemas.microsoft.com/office/drawing/2014/main" id="{44054076-D57B-4646-BCAF-CF4B8682B999}"/>
                </a:ext>
              </a:extLst>
            </p:cNvPr>
            <p:cNvSpPr txBox="1"/>
            <p:nvPr/>
          </p:nvSpPr>
          <p:spPr>
            <a:xfrm>
              <a:off x="6581070" y="1360712"/>
              <a:ext cx="38432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srgbClr val="002060"/>
                  </a:solidFill>
                  <a:effectLst/>
                  <a:uLnTx/>
                  <a:uFillTx/>
                  <a:latin typeface="Calibri" panose="020F0502020204030204"/>
                  <a:ea typeface="+mn-ea"/>
                  <a:cs typeface="+mn-cs"/>
                </a:rPr>
                <a:t>Other ENGAGED Organizations </a:t>
              </a: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56181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BCFA83DB-BDD4-E629-8DE5-F343F32FA768}"/>
              </a:ext>
            </a:extLst>
          </p:cNvPr>
          <p:cNvSpPr txBox="1">
            <a:spLocks/>
          </p:cNvSpPr>
          <p:nvPr/>
        </p:nvSpPr>
        <p:spPr>
          <a:xfrm>
            <a:off x="221154" y="0"/>
            <a:ext cx="4835340" cy="10850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CODI Value</a:t>
            </a:r>
          </a:p>
        </p:txBody>
      </p:sp>
      <p:sp>
        <p:nvSpPr>
          <p:cNvPr id="18" name="Content Placeholder 1">
            <a:extLst>
              <a:ext uri="{FF2B5EF4-FFF2-40B4-BE49-F238E27FC236}">
                <a16:creationId xmlns:a16="http://schemas.microsoft.com/office/drawing/2014/main" id="{87F3872B-7403-B920-47BA-19A57473B82F}"/>
              </a:ext>
            </a:extLst>
          </p:cNvPr>
          <p:cNvSpPr txBox="1">
            <a:spLocks/>
          </p:cNvSpPr>
          <p:nvPr/>
        </p:nvSpPr>
        <p:spPr>
          <a:xfrm>
            <a:off x="5934636" y="1598392"/>
            <a:ext cx="6161741" cy="4163240"/>
          </a:xfrm>
          <a:prstGeom prst="rect">
            <a:avLst/>
          </a:prstGeom>
          <a:solidFill>
            <a:sysClr val="window" lastClr="FFFFFF"/>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Available clinical &amp; community data will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help organizations better design their programs to meet community needs and improve impact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CODI can inform the development of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wraparound services aimed at addressing SDOH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Outcomes data will be useful in drafting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justifications for organizational work and securing funding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Collaborative is a helpful forum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share program ideas across organizations and build local relationships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CODI infrastructure will help organize partner data</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 be readily available to respond to data sharing requests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B93E8AE9-3A33-B71E-A22E-366B7D9E251A}"/>
              </a:ext>
            </a:extLst>
          </p:cNvPr>
          <p:cNvPicPr>
            <a:picLocks noChangeAspect="1"/>
          </p:cNvPicPr>
          <p:nvPr/>
        </p:nvPicPr>
        <p:blipFill>
          <a:blip r:embed="rId3"/>
          <a:stretch>
            <a:fillRect/>
          </a:stretch>
        </p:blipFill>
        <p:spPr>
          <a:xfrm>
            <a:off x="469037" y="1460934"/>
            <a:ext cx="5310211" cy="4163240"/>
          </a:xfrm>
          <a:prstGeom prst="rect">
            <a:avLst/>
          </a:prstGeom>
        </p:spPr>
      </p:pic>
    </p:spTree>
    <p:extLst>
      <p:ext uri="{BB962C8B-B14F-4D97-AF65-F5344CB8AC3E}">
        <p14:creationId xmlns:p14="http://schemas.microsoft.com/office/powerpoint/2010/main" val="2866327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724771F-1B4C-C90D-5211-83DB75C89BF5}"/>
              </a:ext>
            </a:extLst>
          </p:cNvPr>
          <p:cNvPicPr>
            <a:picLocks noChangeAspect="1"/>
          </p:cNvPicPr>
          <p:nvPr/>
        </p:nvPicPr>
        <p:blipFill>
          <a:blip r:embed="rId3"/>
          <a:stretch>
            <a:fillRect/>
          </a:stretch>
        </p:blipFill>
        <p:spPr>
          <a:xfrm>
            <a:off x="1444230" y="1552307"/>
            <a:ext cx="9974339" cy="4632409"/>
          </a:xfrm>
          <a:prstGeom prst="rect">
            <a:avLst/>
          </a:prstGeom>
        </p:spPr>
      </p:pic>
      <p:sp>
        <p:nvSpPr>
          <p:cNvPr id="24" name="Title 2">
            <a:extLst>
              <a:ext uri="{FF2B5EF4-FFF2-40B4-BE49-F238E27FC236}">
                <a16:creationId xmlns:a16="http://schemas.microsoft.com/office/drawing/2014/main" id="{5048C75E-026A-C1FA-A436-9E2FE9EC18CF}"/>
              </a:ext>
            </a:extLst>
          </p:cNvPr>
          <p:cNvSpPr txBox="1">
            <a:spLocks/>
          </p:cNvSpPr>
          <p:nvPr/>
        </p:nvSpPr>
        <p:spPr>
          <a:xfrm>
            <a:off x="277630" y="138942"/>
            <a:ext cx="5247862" cy="7754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CODI@NC Use Cases</a:t>
            </a:r>
          </a:p>
        </p:txBody>
      </p:sp>
    </p:spTree>
    <p:extLst>
      <p:ext uri="{BB962C8B-B14F-4D97-AF65-F5344CB8AC3E}">
        <p14:creationId xmlns:p14="http://schemas.microsoft.com/office/powerpoint/2010/main" val="1495927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5048C75E-026A-C1FA-A436-9E2FE9EC18CF}"/>
              </a:ext>
            </a:extLst>
          </p:cNvPr>
          <p:cNvSpPr txBox="1">
            <a:spLocks/>
          </p:cNvSpPr>
          <p:nvPr/>
        </p:nvSpPr>
        <p:spPr>
          <a:xfrm>
            <a:off x="173934" y="318052"/>
            <a:ext cx="5247862" cy="594722"/>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b="1" i="0"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CODI@NC Use Cases</a:t>
            </a:r>
          </a:p>
        </p:txBody>
      </p:sp>
      <p:sp>
        <p:nvSpPr>
          <p:cNvPr id="2" name="TextBox 1">
            <a:extLst>
              <a:ext uri="{FF2B5EF4-FFF2-40B4-BE49-F238E27FC236}">
                <a16:creationId xmlns:a16="http://schemas.microsoft.com/office/drawing/2014/main" id="{6A9BB8EF-C34B-6654-99D3-7B5024EF1BF0}"/>
              </a:ext>
            </a:extLst>
          </p:cNvPr>
          <p:cNvSpPr txBox="1"/>
          <p:nvPr/>
        </p:nvSpPr>
        <p:spPr>
          <a:xfrm>
            <a:off x="1015365" y="1497330"/>
            <a:ext cx="10161270" cy="4293483"/>
          </a:xfrm>
          <a:prstGeom prst="rect">
            <a:avLst/>
          </a:prstGeom>
          <a:noFill/>
        </p:spPr>
        <p:txBody>
          <a:bodyPr wrap="square" rtlCol="0">
            <a:spAutoFit/>
          </a:bodyPr>
          <a:lstStyle/>
          <a:p>
            <a:pPr marL="342900" indent="-342900">
              <a:buFont typeface="+mj-lt"/>
              <a:buAutoNum type="arabicPeriod"/>
            </a:pPr>
            <a:r>
              <a:rPr lang="en-US" sz="2800">
                <a:latin typeface="Arial" panose="020B0604020202020204" pitchFamily="34" charset="0"/>
                <a:cs typeface="Arial" panose="020B0604020202020204" pitchFamily="34" charset="0"/>
              </a:rPr>
              <a:t>What are the characteristics* of the population served by each CODI-participating organization/program? </a:t>
            </a:r>
          </a:p>
          <a:p>
            <a:pPr marL="341313"/>
            <a:r>
              <a:rPr lang="en-US" sz="2800" b="1">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characteristics = demographic, geographic, SDOH, or health-related </a:t>
            </a:r>
          </a:p>
          <a:p>
            <a:endParaRPr lang="en-US" sz="1050">
              <a:latin typeface="Arial" panose="020B0604020202020204" pitchFamily="34" charset="0"/>
              <a:cs typeface="Arial" panose="020B0604020202020204" pitchFamily="34" charset="0"/>
            </a:endParaRPr>
          </a:p>
          <a:p>
            <a:pPr marL="342900" indent="-342900">
              <a:buFont typeface="+mj-lt"/>
              <a:buAutoNum type="arabicPeriod" startAt="2"/>
            </a:pPr>
            <a:r>
              <a:rPr lang="en-US" sz="2800">
                <a:latin typeface="Arial" panose="020B0604020202020204" pitchFamily="34" charset="0"/>
                <a:cs typeface="Arial" panose="020B0604020202020204" pitchFamily="34" charset="0"/>
              </a:rPr>
              <a:t>Is enrollment in a program associated with a change in health outcomes such as BMI, HbA1C, or BP?</a:t>
            </a:r>
          </a:p>
          <a:p>
            <a:endParaRPr lang="en-US" sz="1050">
              <a:latin typeface="Arial" panose="020B0604020202020204" pitchFamily="34" charset="0"/>
              <a:cs typeface="Arial" panose="020B0604020202020204" pitchFamily="34" charset="0"/>
            </a:endParaRPr>
          </a:p>
          <a:p>
            <a:pPr marL="342900" indent="-342900">
              <a:buFont typeface="+mj-lt"/>
              <a:buAutoNum type="arabicPeriod" startAt="3"/>
            </a:pPr>
            <a:r>
              <a:rPr lang="en-US" sz="2800">
                <a:latin typeface="Arial" panose="020B0604020202020204" pitchFamily="34" charset="0"/>
                <a:cs typeface="Arial" panose="020B0604020202020204" pitchFamily="34" charset="0"/>
              </a:rPr>
              <a:t>What follow-up steps* do BMI or risk assessment trigger?</a:t>
            </a:r>
          </a:p>
          <a:p>
            <a:pPr marL="341313"/>
            <a:r>
              <a:rPr lang="en-US" sz="2800">
                <a:latin typeface="Arial" panose="020B0604020202020204" pitchFamily="34" charset="0"/>
                <a:cs typeface="Arial" panose="020B0604020202020204" pitchFamily="34" charset="0"/>
              </a:rPr>
              <a:t>* follow-up steps = labs &amp; tests, actions &amp; referrals, programs</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253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5091A0-ADC9-19EE-4E77-5333BA6EA199}"/>
              </a:ext>
            </a:extLst>
          </p:cNvPr>
          <p:cNvPicPr>
            <a:picLocks noChangeAspect="1"/>
          </p:cNvPicPr>
          <p:nvPr/>
        </p:nvPicPr>
        <p:blipFill rotWithShape="1">
          <a:blip r:embed="rId3"/>
          <a:srcRect t="24982" r="-1" b="-1"/>
          <a:stretch/>
        </p:blipFill>
        <p:spPr>
          <a:xfrm>
            <a:off x="3068" y="0"/>
            <a:ext cx="12188932" cy="6857990"/>
          </a:xfrm>
          <a:prstGeom prst="rect">
            <a:avLst/>
          </a:prstGeom>
        </p:spPr>
      </p:pic>
      <p:sp>
        <p:nvSpPr>
          <p:cNvPr id="15" name="Freeform: Shape 17">
            <a:extLst>
              <a:ext uri="{FF2B5EF4-FFF2-40B4-BE49-F238E27FC236}">
                <a16:creationId xmlns:a16="http://schemas.microsoft.com/office/drawing/2014/main"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2">
            <a:extLst>
              <a:ext uri="{FF2B5EF4-FFF2-40B4-BE49-F238E27FC236}">
                <a16:creationId xmlns:a16="http://schemas.microsoft.com/office/drawing/2014/main" id="{0B54E8C1-5D3B-FB2D-E7A9-FB149528D6D5}"/>
              </a:ext>
            </a:extLst>
          </p:cNvPr>
          <p:cNvSpPr txBox="1">
            <a:spLocks/>
          </p:cNvSpPr>
          <p:nvPr/>
        </p:nvSpPr>
        <p:spPr>
          <a:xfrm>
            <a:off x="131044" y="4170841"/>
            <a:ext cx="9265771" cy="622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2060"/>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r>
              <a:rPr kumimoji="0" lang="en-US" sz="3600" b="1" i="0" u="none" strike="noStrike" cap="none" spc="0" normalizeH="0" baseline="0" noProof="0">
                <a:ln>
                  <a:noFill/>
                </a:ln>
                <a:solidFill>
                  <a:schemeClr val="tx1"/>
                </a:solidFill>
                <a:effectLst/>
                <a:uLnTx/>
                <a:uFillTx/>
                <a:latin typeface="+mj-lt"/>
                <a:cs typeface="+mj-cs"/>
              </a:rPr>
              <a:t>Technical Implementation</a:t>
            </a:r>
          </a:p>
        </p:txBody>
      </p:sp>
      <p:sp>
        <p:nvSpPr>
          <p:cNvPr id="5" name="TextBox 4">
            <a:extLst>
              <a:ext uri="{FF2B5EF4-FFF2-40B4-BE49-F238E27FC236}">
                <a16:creationId xmlns:a16="http://schemas.microsoft.com/office/drawing/2014/main" id="{FB3E0B2A-6C60-E664-64F4-EC9D3F8373CA}"/>
              </a:ext>
            </a:extLst>
          </p:cNvPr>
          <p:cNvSpPr txBox="1"/>
          <p:nvPr/>
        </p:nvSpPr>
        <p:spPr>
          <a:xfrm>
            <a:off x="618062" y="4749329"/>
            <a:ext cx="9565028" cy="1571957"/>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600"/>
              <a:t>Meeting our partners where they’re at</a:t>
            </a:r>
          </a:p>
          <a:p>
            <a:pPr marL="742950" lvl="1" indent="-228600">
              <a:lnSpc>
                <a:spcPct val="90000"/>
              </a:lnSpc>
              <a:spcAft>
                <a:spcPts val="600"/>
              </a:spcAft>
              <a:buFont typeface="Arial" panose="020B0604020202020204" pitchFamily="34" charset="0"/>
              <a:buChar char="•"/>
            </a:pPr>
            <a:r>
              <a:rPr lang="en-US" sz="1600"/>
              <a:t>1:1 implementation meetings with each partner is key</a:t>
            </a:r>
          </a:p>
          <a:p>
            <a:pPr marL="742950" lvl="1" indent="-228600">
              <a:lnSpc>
                <a:spcPct val="90000"/>
              </a:lnSpc>
              <a:spcAft>
                <a:spcPts val="600"/>
              </a:spcAft>
              <a:buFont typeface="Arial" panose="020B0604020202020204" pitchFamily="34" charset="0"/>
              <a:buChar char="•"/>
            </a:pPr>
            <a:r>
              <a:rPr lang="en-US" sz="1600"/>
              <a:t>Provide funding support and a Data Partner for community organizations</a:t>
            </a:r>
          </a:p>
          <a:p>
            <a:pPr marL="285750" indent="-228600">
              <a:lnSpc>
                <a:spcPct val="90000"/>
              </a:lnSpc>
              <a:spcAft>
                <a:spcPts val="600"/>
              </a:spcAft>
              <a:buFont typeface="Arial" panose="020B0604020202020204" pitchFamily="34" charset="0"/>
              <a:buChar char="•"/>
            </a:pPr>
            <a:r>
              <a:rPr lang="en-US" sz="1600"/>
              <a:t>Governance agreements for data sharing are key dependencies for technical implementation</a:t>
            </a:r>
          </a:p>
          <a:p>
            <a:pPr marL="285750" indent="-228600">
              <a:lnSpc>
                <a:spcPct val="90000"/>
              </a:lnSpc>
              <a:spcAft>
                <a:spcPts val="600"/>
              </a:spcAft>
              <a:buFont typeface="Arial" panose="020B0604020202020204" pitchFamily="34" charset="0"/>
              <a:buChar char="•"/>
            </a:pPr>
            <a:r>
              <a:rPr lang="en-US" sz="1600"/>
              <a:t>Testing processes, such as PPRL implementation, helps to identify challenges early on and improve quality</a:t>
            </a:r>
          </a:p>
        </p:txBody>
      </p:sp>
    </p:spTree>
    <p:extLst>
      <p:ext uri="{BB962C8B-B14F-4D97-AF65-F5344CB8AC3E}">
        <p14:creationId xmlns:p14="http://schemas.microsoft.com/office/powerpoint/2010/main" val="102680454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ator flag on a city map">
            <a:extLst>
              <a:ext uri="{FF2B5EF4-FFF2-40B4-BE49-F238E27FC236}">
                <a16:creationId xmlns:a16="http://schemas.microsoft.com/office/drawing/2014/main" id="{8B6A9D56-26C4-E86E-315A-554B25ABE825}"/>
              </a:ext>
            </a:extLst>
          </p:cNvPr>
          <p:cNvPicPr>
            <a:picLocks noChangeAspect="1"/>
          </p:cNvPicPr>
          <p:nvPr/>
        </p:nvPicPr>
        <p:blipFill rotWithShape="1">
          <a:blip r:embed="rId3" cstate="hqprint">
            <a:alphaModFix amt="55000"/>
            <a:extLst>
              <a:ext uri="{28A0092B-C50C-407E-A947-70E740481C1C}">
                <a14:useLocalDpi xmlns:a14="http://schemas.microsoft.com/office/drawing/2010/main" val="0"/>
              </a:ext>
            </a:extLst>
          </a:blip>
          <a:srcRect l="14606"/>
          <a:stretch/>
        </p:blipFill>
        <p:spPr>
          <a:xfrm>
            <a:off x="0" y="1144089"/>
            <a:ext cx="7303247" cy="5701553"/>
          </a:xfrm>
          <a:prstGeom prst="rect">
            <a:avLst/>
          </a:prstGeom>
        </p:spPr>
      </p:pic>
      <p:sp>
        <p:nvSpPr>
          <p:cNvPr id="11" name="Title 2">
            <a:extLst>
              <a:ext uri="{FF2B5EF4-FFF2-40B4-BE49-F238E27FC236}">
                <a16:creationId xmlns:a16="http://schemas.microsoft.com/office/drawing/2014/main" id="{205CD495-EC92-6E94-4039-245F1F66C2A0}"/>
              </a:ext>
            </a:extLst>
          </p:cNvPr>
          <p:cNvSpPr txBox="1">
            <a:spLocks/>
          </p:cNvSpPr>
          <p:nvPr/>
        </p:nvSpPr>
        <p:spPr>
          <a:xfrm>
            <a:off x="379674" y="123741"/>
            <a:ext cx="5247862" cy="8743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Where are we?</a:t>
            </a:r>
          </a:p>
        </p:txBody>
      </p:sp>
      <p:grpSp>
        <p:nvGrpSpPr>
          <p:cNvPr id="24" name="Group 23">
            <a:extLst>
              <a:ext uri="{FF2B5EF4-FFF2-40B4-BE49-F238E27FC236}">
                <a16:creationId xmlns:a16="http://schemas.microsoft.com/office/drawing/2014/main" id="{274F7867-EDC5-D4A4-0EEF-AB8F9549053A}"/>
              </a:ext>
            </a:extLst>
          </p:cNvPr>
          <p:cNvGrpSpPr/>
          <p:nvPr/>
        </p:nvGrpSpPr>
        <p:grpSpPr>
          <a:xfrm>
            <a:off x="1353000" y="2072161"/>
            <a:ext cx="10504318" cy="3096172"/>
            <a:chOff x="843841" y="1670932"/>
            <a:chExt cx="10504318" cy="3096172"/>
          </a:xfrm>
        </p:grpSpPr>
        <p:sp>
          <p:nvSpPr>
            <p:cNvPr id="5" name="Rectangle 4">
              <a:extLst>
                <a:ext uri="{FF2B5EF4-FFF2-40B4-BE49-F238E27FC236}">
                  <a16:creationId xmlns:a16="http://schemas.microsoft.com/office/drawing/2014/main" id="{ABC43715-2D43-95AE-4540-44A8D145F088}"/>
                </a:ext>
              </a:extLst>
            </p:cNvPr>
            <p:cNvSpPr/>
            <p:nvPr/>
          </p:nvSpPr>
          <p:spPr>
            <a:xfrm>
              <a:off x="1242060" y="2194560"/>
              <a:ext cx="3089910" cy="2572544"/>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solidFill>
                    <a:srgbClr val="002060"/>
                  </a:solidFill>
                </a:rPr>
                <a:t>Onboarded 2 clinical &amp; 3 community partners</a:t>
              </a:r>
            </a:p>
            <a:p>
              <a:pPr marL="285750" indent="-285750">
                <a:buFont typeface="Arial" panose="020B0604020202020204" pitchFamily="34" charset="0"/>
                <a:buChar char="•"/>
              </a:pPr>
              <a:r>
                <a:rPr lang="en-US">
                  <a:solidFill>
                    <a:srgbClr val="002060"/>
                  </a:solidFill>
                </a:rPr>
                <a:t>Drafted governance agreements </a:t>
              </a:r>
            </a:p>
            <a:p>
              <a:pPr marL="285750" indent="-285750">
                <a:buFont typeface="Arial" panose="020B0604020202020204" pitchFamily="34" charset="0"/>
                <a:buChar char="•"/>
              </a:pPr>
              <a:r>
                <a:rPr lang="en-US">
                  <a:solidFill>
                    <a:srgbClr val="002060"/>
                  </a:solidFill>
                </a:rPr>
                <a:t>Conducted technical assessments</a:t>
              </a:r>
            </a:p>
            <a:p>
              <a:pPr marL="285750" indent="-285750">
                <a:buFont typeface="Arial" panose="020B0604020202020204" pitchFamily="34" charset="0"/>
                <a:buChar char="•"/>
              </a:pPr>
              <a:r>
                <a:rPr lang="en-US">
                  <a:solidFill>
                    <a:srgbClr val="002060"/>
                  </a:solidFill>
                </a:rPr>
                <a:t>Developed use cases and drafted query code to pull data</a:t>
              </a:r>
            </a:p>
          </p:txBody>
        </p:sp>
        <p:sp>
          <p:nvSpPr>
            <p:cNvPr id="7" name="Rectangle 6">
              <a:extLst>
                <a:ext uri="{FF2B5EF4-FFF2-40B4-BE49-F238E27FC236}">
                  <a16:creationId xmlns:a16="http://schemas.microsoft.com/office/drawing/2014/main" id="{DA49DB89-42A2-5981-2400-DE18C518406A}"/>
                </a:ext>
              </a:extLst>
            </p:cNvPr>
            <p:cNvSpPr/>
            <p:nvPr/>
          </p:nvSpPr>
          <p:spPr>
            <a:xfrm>
              <a:off x="4551045" y="2194560"/>
              <a:ext cx="3089910" cy="2572544"/>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solidFill>
                    <a:srgbClr val="002060"/>
                  </a:solidFill>
                </a:rPr>
                <a:t>Reviewing governance agreements</a:t>
              </a:r>
            </a:p>
            <a:p>
              <a:pPr marL="285750" indent="-285750">
                <a:buFont typeface="Arial" panose="020B0604020202020204" pitchFamily="34" charset="0"/>
                <a:buChar char="•"/>
              </a:pPr>
              <a:r>
                <a:rPr lang="en-US">
                  <a:solidFill>
                    <a:srgbClr val="002060"/>
                  </a:solidFill>
                </a:rPr>
                <a:t>Testing privacy preserving record linkage solution</a:t>
              </a:r>
            </a:p>
            <a:p>
              <a:pPr marL="285750" indent="-285750">
                <a:buFont typeface="Arial" panose="020B0604020202020204" pitchFamily="34" charset="0"/>
                <a:buChar char="•"/>
              </a:pPr>
              <a:r>
                <a:rPr lang="en-US">
                  <a:solidFill>
                    <a:srgbClr val="002060"/>
                  </a:solidFill>
                </a:rPr>
                <a:t>Mapping partner data to the CODI Data Model</a:t>
              </a:r>
            </a:p>
            <a:p>
              <a:pPr marL="285750" indent="-285750">
                <a:buFont typeface="Arial" panose="020B0604020202020204" pitchFamily="34" charset="0"/>
                <a:buChar char="•"/>
              </a:pPr>
              <a:r>
                <a:rPr lang="en-US">
                  <a:solidFill>
                    <a:srgbClr val="002060"/>
                  </a:solidFill>
                </a:rPr>
                <a:t>Planning for network sustainability</a:t>
              </a:r>
            </a:p>
          </p:txBody>
        </p:sp>
        <p:sp>
          <p:nvSpPr>
            <p:cNvPr id="8" name="Rectangle 7">
              <a:extLst>
                <a:ext uri="{FF2B5EF4-FFF2-40B4-BE49-F238E27FC236}">
                  <a16:creationId xmlns:a16="http://schemas.microsoft.com/office/drawing/2014/main" id="{970C0B65-A4FB-DF7D-8D24-210C34942006}"/>
                </a:ext>
              </a:extLst>
            </p:cNvPr>
            <p:cNvSpPr/>
            <p:nvPr/>
          </p:nvSpPr>
          <p:spPr>
            <a:xfrm>
              <a:off x="7860030" y="2194560"/>
              <a:ext cx="3089910" cy="2572544"/>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solidFill>
                    <a:srgbClr val="002060"/>
                  </a:solidFill>
                </a:rPr>
                <a:t>Execute the governance agreements</a:t>
              </a:r>
            </a:p>
            <a:p>
              <a:pPr marL="285750" indent="-285750">
                <a:buFont typeface="Arial" panose="020B0604020202020204" pitchFamily="34" charset="0"/>
                <a:buChar char="•"/>
              </a:pPr>
              <a:r>
                <a:rPr lang="en-US">
                  <a:solidFill>
                    <a:srgbClr val="002060"/>
                  </a:solidFill>
                </a:rPr>
                <a:t>Run a use case query to create a longitudinal dataset</a:t>
              </a:r>
            </a:p>
            <a:p>
              <a:pPr marL="285750" indent="-285750">
                <a:buFont typeface="Arial" panose="020B0604020202020204" pitchFamily="34" charset="0"/>
                <a:buChar char="•"/>
              </a:pPr>
              <a:r>
                <a:rPr lang="en-US">
                  <a:solidFill>
                    <a:srgbClr val="002060"/>
                  </a:solidFill>
                </a:rPr>
                <a:t>Convene a governing body</a:t>
              </a:r>
            </a:p>
            <a:p>
              <a:pPr marL="285750" indent="-285750">
                <a:buFont typeface="Arial" panose="020B0604020202020204" pitchFamily="34" charset="0"/>
                <a:buChar char="•"/>
              </a:pPr>
              <a:r>
                <a:rPr lang="en-US">
                  <a:solidFill>
                    <a:srgbClr val="002060"/>
                  </a:solidFill>
                </a:rPr>
                <a:t>Develop a business plan</a:t>
              </a:r>
            </a:p>
            <a:p>
              <a:pPr marL="285750" indent="-285750">
                <a:buFont typeface="Arial" panose="020B0604020202020204" pitchFamily="34" charset="0"/>
                <a:buChar char="•"/>
              </a:pPr>
              <a:r>
                <a:rPr lang="en-US">
                  <a:solidFill>
                    <a:srgbClr val="002060"/>
                  </a:solidFill>
                </a:rPr>
                <a:t>Onboard new partners</a:t>
              </a:r>
            </a:p>
          </p:txBody>
        </p:sp>
        <p:pic>
          <p:nvPicPr>
            <p:cNvPr id="23" name="Picture 22">
              <a:extLst>
                <a:ext uri="{FF2B5EF4-FFF2-40B4-BE49-F238E27FC236}">
                  <a16:creationId xmlns:a16="http://schemas.microsoft.com/office/drawing/2014/main" id="{2D639448-F18E-E22C-9666-2F6BCE4ED70F}"/>
                </a:ext>
              </a:extLst>
            </p:cNvPr>
            <p:cNvPicPr>
              <a:picLocks noChangeAspect="1"/>
            </p:cNvPicPr>
            <p:nvPr/>
          </p:nvPicPr>
          <p:blipFill>
            <a:blip r:embed="rId4"/>
            <a:stretch>
              <a:fillRect/>
            </a:stretch>
          </p:blipFill>
          <p:spPr>
            <a:xfrm>
              <a:off x="843841" y="1670932"/>
              <a:ext cx="10504318" cy="768163"/>
            </a:xfrm>
            <a:prstGeom prst="rect">
              <a:avLst/>
            </a:prstGeom>
          </p:spPr>
        </p:pic>
      </p:grpSp>
    </p:spTree>
    <p:extLst>
      <p:ext uri="{BB962C8B-B14F-4D97-AF65-F5344CB8AC3E}">
        <p14:creationId xmlns:p14="http://schemas.microsoft.com/office/powerpoint/2010/main" val="3786128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B54E8C1-5D3B-FB2D-E7A9-FB149528D6D5}"/>
              </a:ext>
            </a:extLst>
          </p:cNvPr>
          <p:cNvSpPr txBox="1">
            <a:spLocks/>
          </p:cNvSpPr>
          <p:nvPr/>
        </p:nvSpPr>
        <p:spPr>
          <a:xfrm>
            <a:off x="221153" y="0"/>
            <a:ext cx="7852035" cy="10850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Where are we going?</a:t>
            </a:r>
          </a:p>
        </p:txBody>
      </p:sp>
      <p:sp>
        <p:nvSpPr>
          <p:cNvPr id="2" name="TextBox 1">
            <a:extLst>
              <a:ext uri="{FF2B5EF4-FFF2-40B4-BE49-F238E27FC236}">
                <a16:creationId xmlns:a16="http://schemas.microsoft.com/office/drawing/2014/main" id="{6ABBF60B-AC5A-99BE-94F1-4B1191DC7BEA}"/>
              </a:ext>
            </a:extLst>
          </p:cNvPr>
          <p:cNvSpPr txBox="1"/>
          <p:nvPr/>
        </p:nvSpPr>
        <p:spPr>
          <a:xfrm>
            <a:off x="735496" y="4647067"/>
            <a:ext cx="9248361" cy="2677656"/>
          </a:xfrm>
          <a:prstGeom prst="rect">
            <a:avLst/>
          </a:prstGeom>
          <a:noFill/>
        </p:spPr>
        <p:txBody>
          <a:bodyPr wrap="square" rtlCol="0">
            <a:spAutoFit/>
          </a:bodyPr>
          <a:lstStyle/>
          <a:p>
            <a:r>
              <a:rPr lang="en-US" sz="2400"/>
              <a:t>What is CODI@NC’s vision?</a:t>
            </a:r>
          </a:p>
          <a:p>
            <a:pPr marL="342900" indent="-342900">
              <a:buFont typeface="Arial" panose="020B0604020202020204" pitchFamily="34" charset="0"/>
              <a:buChar char="•"/>
            </a:pPr>
            <a:r>
              <a:rPr lang="en-US" sz="2400"/>
              <a:t>Growth opportunities/what’s next</a:t>
            </a:r>
          </a:p>
          <a:p>
            <a:pPr marL="800100" lvl="1" indent="-342900">
              <a:buFont typeface="Arial" panose="020B0604020202020204" pitchFamily="34" charset="0"/>
              <a:buChar char="•"/>
            </a:pPr>
            <a:r>
              <a:rPr lang="en-US" sz="2400"/>
              <a:t>Business model</a:t>
            </a:r>
          </a:p>
          <a:p>
            <a:pPr marL="800100" lvl="1" indent="-342900">
              <a:buFont typeface="Arial" panose="020B0604020202020204" pitchFamily="34" charset="0"/>
              <a:buChar char="•"/>
            </a:pPr>
            <a:r>
              <a:rPr lang="en-US" sz="2400"/>
              <a:t>Geographic expansion</a:t>
            </a:r>
          </a:p>
          <a:p>
            <a:pPr marL="800100" lvl="1" indent="-342900">
              <a:buFont typeface="Arial" panose="020B0604020202020204" pitchFamily="34" charset="0"/>
              <a:buChar char="•"/>
            </a:pPr>
            <a:r>
              <a:rPr lang="en-US" sz="2400"/>
              <a:t>Governance – where could this live?</a:t>
            </a:r>
          </a:p>
          <a:p>
            <a:pPr marL="800100" lvl="1" indent="-34290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3" name="TextBox 1">
            <a:extLst>
              <a:ext uri="{FF2B5EF4-FFF2-40B4-BE49-F238E27FC236}">
                <a16:creationId xmlns:a16="http://schemas.microsoft.com/office/drawing/2014/main" id="{F2FFBB0E-32E7-78EB-0CDE-535A7F7D40FE}"/>
              </a:ext>
            </a:extLst>
          </p:cNvPr>
          <p:cNvSpPr txBox="1"/>
          <p:nvPr/>
        </p:nvSpPr>
        <p:spPr>
          <a:xfrm>
            <a:off x="490330" y="1360875"/>
            <a:ext cx="11211339"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t>CODI is intended to be a community-driven research network for child and family health that addresses:</a:t>
            </a:r>
          </a:p>
          <a:p>
            <a:endParaRPr lang="en-US"/>
          </a:p>
        </p:txBody>
      </p:sp>
      <p:pic>
        <p:nvPicPr>
          <p:cNvPr id="5" name="table">
            <a:extLst>
              <a:ext uri="{FF2B5EF4-FFF2-40B4-BE49-F238E27FC236}">
                <a16:creationId xmlns:a16="http://schemas.microsoft.com/office/drawing/2014/main" id="{E4851DDF-36DF-96B2-C6F4-87415AD91C66}"/>
              </a:ext>
            </a:extLst>
          </p:cNvPr>
          <p:cNvPicPr>
            <a:picLocks noChangeAspect="1"/>
          </p:cNvPicPr>
          <p:nvPr/>
        </p:nvPicPr>
        <p:blipFill>
          <a:blip r:embed="rId3"/>
          <a:stretch>
            <a:fillRect/>
          </a:stretch>
        </p:blipFill>
        <p:spPr>
          <a:xfrm>
            <a:off x="1071570" y="2065041"/>
            <a:ext cx="4587461" cy="2108609"/>
          </a:xfrm>
          <a:prstGeom prst="rect">
            <a:avLst/>
          </a:prstGeom>
        </p:spPr>
      </p:pic>
      <p:pic>
        <p:nvPicPr>
          <p:cNvPr id="6" name="table">
            <a:extLst>
              <a:ext uri="{FF2B5EF4-FFF2-40B4-BE49-F238E27FC236}">
                <a16:creationId xmlns:a16="http://schemas.microsoft.com/office/drawing/2014/main" id="{8FB235A3-5AA2-BA06-4271-4DC1D07715EA}"/>
              </a:ext>
            </a:extLst>
          </p:cNvPr>
          <p:cNvPicPr>
            <a:picLocks noChangeAspect="1"/>
          </p:cNvPicPr>
          <p:nvPr/>
        </p:nvPicPr>
        <p:blipFill>
          <a:blip r:embed="rId4"/>
          <a:stretch>
            <a:fillRect/>
          </a:stretch>
        </p:blipFill>
        <p:spPr>
          <a:xfrm>
            <a:off x="6619107" y="2065040"/>
            <a:ext cx="4587461" cy="2108609"/>
          </a:xfrm>
          <a:prstGeom prst="rect">
            <a:avLst/>
          </a:prstGeom>
        </p:spPr>
      </p:pic>
    </p:spTree>
    <p:extLst>
      <p:ext uri="{BB962C8B-B14F-4D97-AF65-F5344CB8AC3E}">
        <p14:creationId xmlns:p14="http://schemas.microsoft.com/office/powerpoint/2010/main" val="1543138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FFE5-C3DE-AAD1-4A4D-C8A497633708}"/>
              </a:ext>
            </a:extLst>
          </p:cNvPr>
          <p:cNvSpPr>
            <a:spLocks noGrp="1"/>
          </p:cNvSpPr>
          <p:nvPr>
            <p:ph type="ctrTitle"/>
          </p:nvPr>
        </p:nvSpPr>
        <p:spPr>
          <a:xfrm>
            <a:off x="535710" y="3237491"/>
            <a:ext cx="9144000" cy="1038946"/>
          </a:xfrm>
        </p:spPr>
        <p:txBody>
          <a:bodyPr/>
          <a:lstStyle/>
          <a:p>
            <a:pPr algn="l"/>
            <a:r>
              <a:rPr lang="en-US">
                <a:latin typeface="Arial"/>
                <a:cs typeface="Arial"/>
              </a:rPr>
              <a:t>Discussion</a:t>
            </a:r>
            <a:endParaRPr lang="en-US"/>
          </a:p>
        </p:txBody>
      </p:sp>
    </p:spTree>
    <p:extLst>
      <p:ext uri="{BB962C8B-B14F-4D97-AF65-F5344CB8AC3E}">
        <p14:creationId xmlns:p14="http://schemas.microsoft.com/office/powerpoint/2010/main" val="2028099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B54E8C1-5D3B-FB2D-E7A9-FB149528D6D5}"/>
              </a:ext>
            </a:extLst>
          </p:cNvPr>
          <p:cNvSpPr txBox="1">
            <a:spLocks/>
          </p:cNvSpPr>
          <p:nvPr/>
        </p:nvSpPr>
        <p:spPr>
          <a:xfrm>
            <a:off x="221154" y="0"/>
            <a:ext cx="4835340" cy="10850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Discussion</a:t>
            </a:r>
          </a:p>
        </p:txBody>
      </p:sp>
      <p:sp>
        <p:nvSpPr>
          <p:cNvPr id="3" name="TextBox 2">
            <a:extLst>
              <a:ext uri="{FF2B5EF4-FFF2-40B4-BE49-F238E27FC236}">
                <a16:creationId xmlns:a16="http://schemas.microsoft.com/office/drawing/2014/main" id="{491FAF35-998C-0D73-65C6-2720AC4E0E63}"/>
              </a:ext>
            </a:extLst>
          </p:cNvPr>
          <p:cNvSpPr txBox="1"/>
          <p:nvPr/>
        </p:nvSpPr>
        <p:spPr>
          <a:xfrm>
            <a:off x="547254" y="1484950"/>
            <a:ext cx="11097491" cy="2862322"/>
          </a:xfrm>
          <a:prstGeom prst="rect">
            <a:avLst/>
          </a:prstGeom>
          <a:noFill/>
        </p:spPr>
        <p:txBody>
          <a:bodyPr wrap="square" rtlCol="0">
            <a:spAutoFit/>
          </a:bodyPr>
          <a:lstStyle/>
          <a:p>
            <a:pPr marL="285750" indent="-285750">
              <a:buFont typeface="Arial" panose="020B0604020202020204" pitchFamily="34" charset="0"/>
              <a:buChar char="•"/>
            </a:pPr>
            <a:r>
              <a:rPr lang="en-US" sz="3600"/>
              <a:t>How do we grow the network? </a:t>
            </a:r>
          </a:p>
          <a:p>
            <a:pPr marL="285750" indent="-285750">
              <a:buFont typeface="Arial" panose="020B0604020202020204" pitchFamily="34" charset="0"/>
              <a:buChar char="•"/>
            </a:pPr>
            <a:r>
              <a:rPr lang="en-US" sz="3600"/>
              <a:t>What are other applications of the CODI infrastructure?</a:t>
            </a:r>
          </a:p>
          <a:p>
            <a:pPr marL="285750" indent="-285750">
              <a:buFont typeface="Arial" panose="020B0604020202020204" pitchFamily="34" charset="0"/>
              <a:buChar char="•"/>
            </a:pPr>
            <a:r>
              <a:rPr lang="en-US" sz="3600"/>
              <a:t>What are sustainability solutions for networks and initiatives such as these at local, state level? </a:t>
            </a:r>
          </a:p>
          <a:p>
            <a:pPr marL="285750" indent="-285750">
              <a:buFont typeface="Arial" panose="020B0604020202020204" pitchFamily="34" charset="0"/>
              <a:buChar char="•"/>
            </a:pPr>
            <a:endParaRPr lang="en-US" sz="3600"/>
          </a:p>
        </p:txBody>
      </p:sp>
    </p:spTree>
    <p:extLst>
      <p:ext uri="{BB962C8B-B14F-4D97-AF65-F5344CB8AC3E}">
        <p14:creationId xmlns:p14="http://schemas.microsoft.com/office/powerpoint/2010/main" val="3630756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8091-4B74-4537-78DE-DE546F165367}"/>
              </a:ext>
            </a:extLst>
          </p:cNvPr>
          <p:cNvSpPr>
            <a:spLocks noGrp="1"/>
          </p:cNvSpPr>
          <p:nvPr>
            <p:ph type="title"/>
          </p:nvPr>
        </p:nvSpPr>
        <p:spPr>
          <a:xfrm>
            <a:off x="390525" y="0"/>
            <a:ext cx="10515600" cy="1325563"/>
          </a:xfrm>
        </p:spPr>
        <p:txBody>
          <a:bodyPr/>
          <a:lstStyle/>
          <a:p>
            <a:r>
              <a:rPr lang="en-US" sz="3600" b="1">
                <a:solidFill>
                  <a:schemeClr val="accent5">
                    <a:lumMod val="50000"/>
                  </a:schemeClr>
                </a:solidFill>
                <a:latin typeface="Arial"/>
                <a:cs typeface="Arial"/>
              </a:rPr>
              <a:t>Purpose of the National Collaborative</a:t>
            </a:r>
          </a:p>
        </p:txBody>
      </p:sp>
      <p:sp>
        <p:nvSpPr>
          <p:cNvPr id="3" name="Content Placeholder 2">
            <a:extLst>
              <a:ext uri="{FF2B5EF4-FFF2-40B4-BE49-F238E27FC236}">
                <a16:creationId xmlns:a16="http://schemas.microsoft.com/office/drawing/2014/main" id="{B09C6483-12B4-BE4A-972A-B41092D796D2}"/>
              </a:ext>
            </a:extLst>
          </p:cNvPr>
          <p:cNvSpPr>
            <a:spLocks noGrp="1"/>
          </p:cNvSpPr>
          <p:nvPr>
            <p:ph idx="1"/>
          </p:nvPr>
        </p:nvSpPr>
        <p:spPr>
          <a:xfrm>
            <a:off x="838200" y="1612106"/>
            <a:ext cx="11353800" cy="2121694"/>
          </a:xfrm>
        </p:spPr>
        <p:txBody>
          <a:bodyPr>
            <a:normAutofit/>
          </a:bodyPr>
          <a:lstStyle/>
          <a:p>
            <a:pPr marL="514350" indent="-514350">
              <a:buFont typeface="+mj-lt"/>
              <a:buAutoNum type="arabicPeriod"/>
            </a:pPr>
            <a:r>
              <a:rPr lang="en-US" sz="3600">
                <a:latin typeface="Arial" panose="020B0604020202020204" pitchFamily="34" charset="0"/>
                <a:cs typeface="Arial" panose="020B0604020202020204" pitchFamily="34" charset="0"/>
              </a:rPr>
              <a:t>Share updates on CODI site progress</a:t>
            </a:r>
          </a:p>
          <a:p>
            <a:pPr marL="514350" indent="-514350">
              <a:buFont typeface="+mj-lt"/>
              <a:buAutoNum type="arabicPeriod"/>
            </a:pPr>
            <a:r>
              <a:rPr lang="en-US" sz="3600">
                <a:latin typeface="Arial" panose="020B0604020202020204" pitchFamily="34" charset="0"/>
                <a:cs typeface="Arial" panose="020B0604020202020204" pitchFamily="34" charset="0"/>
              </a:rPr>
              <a:t>Connect and engage stakeholders</a:t>
            </a:r>
          </a:p>
          <a:p>
            <a:pPr marL="514350" indent="-514350">
              <a:buFont typeface="+mj-lt"/>
              <a:buAutoNum type="arabicPeriod"/>
            </a:pPr>
            <a:r>
              <a:rPr lang="en-US" sz="3600">
                <a:latin typeface="Arial" panose="020B0604020202020204" pitchFamily="34" charset="0"/>
                <a:cs typeface="Arial" panose="020B0604020202020204" pitchFamily="34" charset="0"/>
              </a:rPr>
              <a:t>Discuss opportunities for sustainability and support</a:t>
            </a:r>
          </a:p>
          <a:p>
            <a:pPr marL="514350" indent="-514350">
              <a:buFont typeface="+mj-lt"/>
              <a:buAutoNum type="arabicPeriod"/>
            </a:pPr>
            <a:endParaRPr lang="en-US" sz="36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67E255-D06F-8E61-388B-4F8B3E115862}"/>
              </a:ext>
            </a:extLst>
          </p:cNvPr>
          <p:cNvPicPr>
            <a:picLocks noChangeAspect="1"/>
          </p:cNvPicPr>
          <p:nvPr/>
        </p:nvPicPr>
        <p:blipFill>
          <a:blip r:embed="rId2"/>
          <a:stretch>
            <a:fillRect/>
          </a:stretch>
        </p:blipFill>
        <p:spPr>
          <a:xfrm>
            <a:off x="4682193" y="4101509"/>
            <a:ext cx="2280582" cy="2147430"/>
          </a:xfrm>
          <a:prstGeom prst="rect">
            <a:avLst/>
          </a:prstGeom>
        </p:spPr>
      </p:pic>
    </p:spTree>
    <p:extLst>
      <p:ext uri="{BB962C8B-B14F-4D97-AF65-F5344CB8AC3E}">
        <p14:creationId xmlns:p14="http://schemas.microsoft.com/office/powerpoint/2010/main" val="3935200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FA2EDCD-9EFC-4DDB-9B7F-DAA39B9B9DCD}"/>
              </a:ext>
            </a:extLst>
          </p:cNvPr>
          <p:cNvSpPr txBox="1">
            <a:spLocks/>
          </p:cNvSpPr>
          <p:nvPr/>
        </p:nvSpPr>
        <p:spPr>
          <a:xfrm>
            <a:off x="536074" y="1449860"/>
            <a:ext cx="10657037" cy="46955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solidFill>
                  <a:schemeClr val="accent5">
                    <a:lumMod val="50000"/>
                  </a:schemeClr>
                </a:solidFill>
                <a:latin typeface="Arial"/>
                <a:cs typeface="Arial"/>
              </a:rPr>
              <a:t>Thank you!</a:t>
            </a:r>
          </a:p>
          <a:p>
            <a:endParaRPr lang="en-US" sz="3600" b="1">
              <a:solidFill>
                <a:schemeClr val="accent5">
                  <a:lumMod val="50000"/>
                </a:schemeClr>
              </a:solidFill>
              <a:latin typeface="Arial"/>
              <a:cs typeface="Arial"/>
            </a:endParaRPr>
          </a:p>
          <a:p>
            <a:endParaRPr lang="en-US" sz="3600" b="1">
              <a:solidFill>
                <a:schemeClr val="accent5">
                  <a:lumMod val="50000"/>
                </a:schemeClr>
              </a:solidFill>
              <a:latin typeface="Arial"/>
              <a:cs typeface="Arial"/>
            </a:endParaRPr>
          </a:p>
          <a:p>
            <a:endParaRPr lang="en-US" sz="3600" b="1">
              <a:solidFill>
                <a:schemeClr val="accent5">
                  <a:lumMod val="50000"/>
                </a:schemeClr>
              </a:solidFill>
              <a:latin typeface="Arial"/>
              <a:cs typeface="Arial"/>
            </a:endParaRPr>
          </a:p>
          <a:p>
            <a:endParaRPr lang="en-US" sz="3600" b="1">
              <a:solidFill>
                <a:schemeClr val="accent5">
                  <a:lumMod val="50000"/>
                </a:schemeClr>
              </a:solidFill>
              <a:latin typeface="Arial"/>
              <a:cs typeface="Arial"/>
            </a:endParaRPr>
          </a:p>
          <a:p>
            <a:endParaRPr lang="en-US" sz="3600" b="1">
              <a:solidFill>
                <a:schemeClr val="accent5">
                  <a:lumMod val="50000"/>
                </a:schemeClr>
              </a:solidFill>
              <a:latin typeface="Arial"/>
              <a:cs typeface="Arial"/>
            </a:endParaRPr>
          </a:p>
          <a:p>
            <a:r>
              <a:rPr lang="en-US" sz="3600" b="1">
                <a:solidFill>
                  <a:schemeClr val="accent5">
                    <a:lumMod val="50000"/>
                  </a:schemeClr>
                </a:solidFill>
                <a:latin typeface="Arial"/>
                <a:cs typeface="Arial"/>
              </a:rPr>
              <a:t>Please email </a:t>
            </a:r>
            <a:r>
              <a:rPr lang="en-US" sz="3600">
                <a:solidFill>
                  <a:schemeClr val="accent5">
                    <a:lumMod val="50000"/>
                  </a:schemeClr>
                </a:solidFill>
                <a:latin typeface="Arial"/>
                <a:cs typeface="Arial"/>
                <a:hlinkClick r:id="rId3"/>
              </a:rPr>
              <a:t>CODI@cdc.gov</a:t>
            </a:r>
            <a:r>
              <a:rPr lang="en-US" sz="3600">
                <a:solidFill>
                  <a:schemeClr val="accent5">
                    <a:lumMod val="50000"/>
                  </a:schemeClr>
                </a:solidFill>
                <a:latin typeface="Arial"/>
                <a:cs typeface="Arial"/>
              </a:rPr>
              <a:t> </a:t>
            </a:r>
            <a:r>
              <a:rPr lang="en-US" sz="3600" b="1">
                <a:solidFill>
                  <a:schemeClr val="accent5">
                    <a:lumMod val="50000"/>
                  </a:schemeClr>
                </a:solidFill>
                <a:latin typeface="Arial"/>
                <a:cs typeface="Arial"/>
              </a:rPr>
              <a:t>with questions.</a:t>
            </a:r>
            <a:endParaRPr lang="en-US" b="1"/>
          </a:p>
        </p:txBody>
      </p:sp>
      <p:pic>
        <p:nvPicPr>
          <p:cNvPr id="4" name="Picture 3">
            <a:extLst>
              <a:ext uri="{FF2B5EF4-FFF2-40B4-BE49-F238E27FC236}">
                <a16:creationId xmlns:a16="http://schemas.microsoft.com/office/drawing/2014/main" id="{5B0A8E31-6CD2-4E75-8288-19EFD658CAAD}"/>
              </a:ext>
            </a:extLst>
          </p:cNvPr>
          <p:cNvPicPr>
            <a:picLocks noChangeAspect="1"/>
          </p:cNvPicPr>
          <p:nvPr/>
        </p:nvPicPr>
        <p:blipFill>
          <a:blip r:embed="rId4"/>
          <a:stretch>
            <a:fillRect/>
          </a:stretch>
        </p:blipFill>
        <p:spPr>
          <a:xfrm>
            <a:off x="4958418" y="2846955"/>
            <a:ext cx="1812348" cy="1706534"/>
          </a:xfrm>
          <a:prstGeom prst="rect">
            <a:avLst/>
          </a:prstGeom>
        </p:spPr>
      </p:pic>
    </p:spTree>
    <p:extLst>
      <p:ext uri="{BB962C8B-B14F-4D97-AF65-F5344CB8AC3E}">
        <p14:creationId xmlns:p14="http://schemas.microsoft.com/office/powerpoint/2010/main" val="2231625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9D86D1-0CDD-4C2C-8642-1069D0B9A2BC}"/>
              </a:ext>
            </a:extLst>
          </p:cNvPr>
          <p:cNvSpPr txBox="1">
            <a:spLocks/>
          </p:cNvSpPr>
          <p:nvPr/>
        </p:nvSpPr>
        <p:spPr>
          <a:xfrm>
            <a:off x="457200" y="301007"/>
            <a:ext cx="11277600" cy="63448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a:solidFill>
                  <a:schemeClr val="accent5">
                    <a:lumMod val="50000"/>
                  </a:schemeClr>
                </a:solidFill>
                <a:latin typeface="Arial"/>
                <a:cs typeface="Arial"/>
              </a:rPr>
              <a:t>Thank you for joining</a:t>
            </a:r>
          </a:p>
        </p:txBody>
      </p:sp>
      <p:sp>
        <p:nvSpPr>
          <p:cNvPr id="21" name="Content Placeholder 10">
            <a:extLst>
              <a:ext uri="{FF2B5EF4-FFF2-40B4-BE49-F238E27FC236}">
                <a16:creationId xmlns:a16="http://schemas.microsoft.com/office/drawing/2014/main" id="{3E6CB6A9-FAEF-4A27-918B-3104ABD11FEA}"/>
              </a:ext>
            </a:extLst>
          </p:cNvPr>
          <p:cNvSpPr txBox="1">
            <a:spLocks/>
          </p:cNvSpPr>
          <p:nvPr/>
        </p:nvSpPr>
        <p:spPr>
          <a:xfrm>
            <a:off x="5094830" y="1650291"/>
            <a:ext cx="6885154" cy="2301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EBE7092-F028-453F-97FF-C565C13EE599}"/>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graphicFrame>
        <p:nvGraphicFramePr>
          <p:cNvPr id="2" name="Table 2">
            <a:extLst>
              <a:ext uri="{FF2B5EF4-FFF2-40B4-BE49-F238E27FC236}">
                <a16:creationId xmlns:a16="http://schemas.microsoft.com/office/drawing/2014/main" id="{DF1A4BEF-94FE-50C7-3570-D7CF704B87A3}"/>
              </a:ext>
            </a:extLst>
          </p:cNvPr>
          <p:cNvGraphicFramePr>
            <a:graphicFrameLocks noGrp="1"/>
          </p:cNvGraphicFramePr>
          <p:nvPr>
            <p:extLst>
              <p:ext uri="{D42A27DB-BD31-4B8C-83A1-F6EECF244321}">
                <p14:modId xmlns:p14="http://schemas.microsoft.com/office/powerpoint/2010/main" val="4040648548"/>
              </p:ext>
            </p:extLst>
          </p:nvPr>
        </p:nvGraphicFramePr>
        <p:xfrm>
          <a:off x="371476" y="1097280"/>
          <a:ext cx="11363324" cy="4648200"/>
        </p:xfrm>
        <a:graphic>
          <a:graphicData uri="http://schemas.openxmlformats.org/drawingml/2006/table">
            <a:tbl>
              <a:tblPr firstRow="1" bandRow="1">
                <a:tableStyleId>{5C22544A-7EE6-4342-B048-85BDC9FD1C3A}</a:tableStyleId>
              </a:tblPr>
              <a:tblGrid>
                <a:gridCol w="2840831">
                  <a:extLst>
                    <a:ext uri="{9D8B030D-6E8A-4147-A177-3AD203B41FA5}">
                      <a16:colId xmlns:a16="http://schemas.microsoft.com/office/drawing/2014/main" val="791881410"/>
                    </a:ext>
                  </a:extLst>
                </a:gridCol>
                <a:gridCol w="2840831">
                  <a:extLst>
                    <a:ext uri="{9D8B030D-6E8A-4147-A177-3AD203B41FA5}">
                      <a16:colId xmlns:a16="http://schemas.microsoft.com/office/drawing/2014/main" val="2974419898"/>
                    </a:ext>
                  </a:extLst>
                </a:gridCol>
                <a:gridCol w="2840831">
                  <a:extLst>
                    <a:ext uri="{9D8B030D-6E8A-4147-A177-3AD203B41FA5}">
                      <a16:colId xmlns:a16="http://schemas.microsoft.com/office/drawing/2014/main" val="3914350908"/>
                    </a:ext>
                  </a:extLst>
                </a:gridCol>
                <a:gridCol w="2840831">
                  <a:extLst>
                    <a:ext uri="{9D8B030D-6E8A-4147-A177-3AD203B41FA5}">
                      <a16:colId xmlns:a16="http://schemas.microsoft.com/office/drawing/2014/main" val="2915008113"/>
                    </a:ext>
                  </a:extLst>
                </a:gridCol>
              </a:tblGrid>
              <a:tr h="312420">
                <a:tc>
                  <a:txBody>
                    <a:bodyPr/>
                    <a:lstStyle/>
                    <a:p>
                      <a:pPr algn="ctr"/>
                      <a:r>
                        <a:rPr lang="en-US" sz="1700"/>
                        <a:t>National/Government</a:t>
                      </a:r>
                    </a:p>
                  </a:txBody>
                  <a:tcPr/>
                </a:tc>
                <a:tc>
                  <a:txBody>
                    <a:bodyPr/>
                    <a:lstStyle/>
                    <a:p>
                      <a:pPr algn="ctr"/>
                      <a:r>
                        <a:rPr lang="en-US" sz="1700"/>
                        <a:t>Health Systems &amp; Academia</a:t>
                      </a:r>
                    </a:p>
                  </a:txBody>
                  <a:tcPr/>
                </a:tc>
                <a:tc>
                  <a:txBody>
                    <a:bodyPr/>
                    <a:lstStyle/>
                    <a:p>
                      <a:pPr algn="ctr"/>
                      <a:r>
                        <a:rPr lang="en-US" sz="1700"/>
                        <a:t>Colorado</a:t>
                      </a:r>
                    </a:p>
                  </a:txBody>
                  <a:tcPr/>
                </a:tc>
                <a:tc>
                  <a:txBody>
                    <a:bodyPr/>
                    <a:lstStyle/>
                    <a:p>
                      <a:pPr algn="ctr"/>
                      <a:r>
                        <a:rPr lang="en-US" sz="1700"/>
                        <a:t>North Carolina</a:t>
                      </a:r>
                    </a:p>
                  </a:txBody>
                  <a:tcPr/>
                </a:tc>
                <a:extLst>
                  <a:ext uri="{0D108BD9-81ED-4DB2-BD59-A6C34878D82A}">
                    <a16:rowId xmlns:a16="http://schemas.microsoft.com/office/drawing/2014/main" val="1003021724"/>
                  </a:ext>
                </a:extLst>
              </a:tr>
              <a:tr h="835555">
                <a:tc>
                  <a:txBody>
                    <a:bodyPr/>
                    <a:lstStyle/>
                    <a:p>
                      <a:pPr marL="285750" indent="-285750" algn="l">
                        <a:buFont typeface="Arial" panose="020B0604020202020204" pitchFamily="34" charset="0"/>
                        <a:buChar char="•"/>
                      </a:pPr>
                      <a:r>
                        <a:rPr lang="en-US" sz="1200"/>
                        <a:t>Centers for Disease Controls &amp; Prevention</a:t>
                      </a:r>
                    </a:p>
                    <a:p>
                      <a:pPr marL="285750" indent="-285750" algn="l">
                        <a:buFont typeface="Arial" panose="020B0604020202020204" pitchFamily="34" charset="0"/>
                        <a:buChar char="•"/>
                      </a:pPr>
                      <a:r>
                        <a:rPr lang="en-US" sz="1200"/>
                        <a:t>Centers for Medicare &amp; Medicaid Services</a:t>
                      </a:r>
                    </a:p>
                    <a:p>
                      <a:pPr marL="285750" indent="-285750" algn="l">
                        <a:buFont typeface="Arial" panose="020B0604020202020204" pitchFamily="34" charset="0"/>
                        <a:buChar char="•"/>
                      </a:pPr>
                      <a:r>
                        <a:rPr lang="en-US" sz="1200"/>
                        <a:t>American Academy of Pediatrics</a:t>
                      </a:r>
                    </a:p>
                    <a:p>
                      <a:pPr marL="285750" indent="-285750" algn="l">
                        <a:buFont typeface="Arial" panose="020B0604020202020204" pitchFamily="34" charset="0"/>
                        <a:buChar char="•"/>
                      </a:pPr>
                      <a:r>
                        <a:rPr lang="en-US" sz="1200"/>
                        <a:t>National Association for Community Health Centers</a:t>
                      </a:r>
                    </a:p>
                    <a:p>
                      <a:pPr marL="285750" indent="-285750" algn="l">
                        <a:buFont typeface="Arial" panose="020B0604020202020204" pitchFamily="34" charset="0"/>
                        <a:buChar char="•"/>
                      </a:pPr>
                      <a:r>
                        <a:rPr lang="en-US" sz="1200"/>
                        <a:t>Office of the National Coordinator</a:t>
                      </a:r>
                    </a:p>
                    <a:p>
                      <a:pPr marL="285750" indent="-285750" algn="l">
                        <a:buFont typeface="Arial" panose="020B0604020202020204" pitchFamily="34" charset="0"/>
                        <a:buChar char="•"/>
                      </a:pPr>
                      <a:r>
                        <a:rPr lang="en-US" sz="1200"/>
                        <a:t>University of Texas</a:t>
                      </a:r>
                    </a:p>
                    <a:p>
                      <a:pPr marL="285750" indent="-285750" algn="l">
                        <a:buFont typeface="Arial" panose="020B0604020202020204" pitchFamily="34" charset="0"/>
                        <a:buChar char="•"/>
                      </a:pPr>
                      <a:r>
                        <a:rPr lang="en-US" sz="1200"/>
                        <a:t>Department of Agriculture</a:t>
                      </a:r>
                    </a:p>
                    <a:p>
                      <a:pPr marL="285750" indent="-285750" algn="l">
                        <a:buFont typeface="Arial" panose="020B0604020202020204" pitchFamily="34" charset="0"/>
                        <a:buChar char="•"/>
                      </a:pPr>
                      <a:r>
                        <a:rPr lang="en-US" sz="1200"/>
                        <a:t>National Institutes of Health</a:t>
                      </a:r>
                    </a:p>
                    <a:p>
                      <a:pPr marL="285750" indent="-285750" algn="l">
                        <a:buFont typeface="Arial" panose="020B0604020202020204" pitchFamily="34" charset="0"/>
                        <a:buChar char="•"/>
                      </a:pPr>
                      <a:r>
                        <a:rPr lang="en-US" sz="1200"/>
                        <a:t>Amazon Web Services</a:t>
                      </a:r>
                    </a:p>
                    <a:p>
                      <a:pPr marL="285750" indent="-285750" algn="l">
                        <a:buFont typeface="Arial" panose="020B0604020202020204" pitchFamily="34" charset="0"/>
                        <a:buChar char="•"/>
                      </a:pPr>
                      <a:r>
                        <a:rPr lang="en-US" sz="1200"/>
                        <a:t>Girls on the Run</a:t>
                      </a:r>
                    </a:p>
                    <a:p>
                      <a:pPr marL="285750" indent="-285750" algn="l">
                        <a:buFont typeface="Arial" panose="020B0604020202020204" pitchFamily="34" charset="0"/>
                        <a:buChar char="•"/>
                      </a:pPr>
                      <a:r>
                        <a:rPr lang="en-US" sz="1200"/>
                        <a:t>Kellogg Foundation</a:t>
                      </a:r>
                    </a:p>
                    <a:p>
                      <a:pPr marL="285750" indent="-285750" algn="l">
                        <a:buFont typeface="Arial" panose="020B0604020202020204" pitchFamily="34" charset="0"/>
                        <a:buChar char="•"/>
                      </a:pPr>
                      <a:r>
                        <a:rPr lang="en-US" sz="1200"/>
                        <a:t>National Association of Chronic Disease Directors</a:t>
                      </a:r>
                    </a:p>
                    <a:p>
                      <a:pPr marL="285750" indent="-285750" algn="l">
                        <a:buFont typeface="Arial" panose="020B0604020202020204" pitchFamily="34" charset="0"/>
                        <a:buChar char="•"/>
                      </a:pPr>
                      <a:r>
                        <a:rPr lang="en-US" sz="1200"/>
                        <a:t>American Heart Association</a:t>
                      </a:r>
                    </a:p>
                    <a:p>
                      <a:pPr marL="285750" indent="-285750" algn="l">
                        <a:buFont typeface="Arial" panose="020B0604020202020204" pitchFamily="34" charset="0"/>
                        <a:buChar char="•"/>
                      </a:pPr>
                      <a:r>
                        <a:rPr lang="en-US" sz="1200"/>
                        <a:t>Robert Wood Johnson Foundation</a:t>
                      </a:r>
                    </a:p>
                    <a:p>
                      <a:pPr marL="285750" indent="-285750" algn="l">
                        <a:buFont typeface="Arial" panose="020B0604020202020204" pitchFamily="34" charset="0"/>
                        <a:buChar char="•"/>
                      </a:pPr>
                      <a:r>
                        <a:rPr lang="en-US" sz="1200"/>
                        <a:t>Administration for Community Living</a:t>
                      </a:r>
                    </a:p>
                    <a:p>
                      <a:pPr marL="285750" indent="-285750" algn="l">
                        <a:buFont typeface="Arial" panose="020B0604020202020204" pitchFamily="34" charset="0"/>
                        <a:buChar char="•"/>
                      </a:pPr>
                      <a:r>
                        <a:rPr lang="en-US" sz="1200"/>
                        <a:t>Parks &amp; Recreation National Office</a:t>
                      </a:r>
                    </a:p>
                    <a:p>
                      <a:pPr marL="285750" indent="-285750" algn="l">
                        <a:buFont typeface="Arial" panose="020B0604020202020204" pitchFamily="34" charset="0"/>
                        <a:buChar char="•"/>
                      </a:pPr>
                      <a:r>
                        <a:rPr lang="en-US" sz="1200"/>
                        <a:t>Agency for Healthcare Research &amp; Quality</a:t>
                      </a:r>
                    </a:p>
                    <a:p>
                      <a:pPr marL="285750" indent="-285750" algn="l">
                        <a:buFont typeface="Arial" panose="020B0604020202020204" pitchFamily="34" charset="0"/>
                        <a:buChar char="•"/>
                      </a:pPr>
                      <a:r>
                        <a:rPr lang="en-US" sz="1200"/>
                        <a:t>Freedmen’s Health</a:t>
                      </a:r>
                    </a:p>
                  </a:txBody>
                  <a:tcPr/>
                </a:tc>
                <a:tc>
                  <a:txBody>
                    <a:bodyPr/>
                    <a:lstStyle/>
                    <a:p>
                      <a:pPr marL="285750" indent="-285750" algn="l">
                        <a:buFont typeface="Arial" panose="020B0604020202020204" pitchFamily="34" charset="0"/>
                        <a:buChar char="•"/>
                      </a:pPr>
                      <a:r>
                        <a:rPr lang="en-US" sz="1300"/>
                        <a:t>Brown University</a:t>
                      </a:r>
                    </a:p>
                    <a:p>
                      <a:pPr marL="285750" indent="-285750" algn="l">
                        <a:buFont typeface="Arial" panose="020B0604020202020204" pitchFamily="34" charset="0"/>
                        <a:buChar char="•"/>
                      </a:pPr>
                      <a:r>
                        <a:rPr lang="en-US" sz="1300"/>
                        <a:t>George Washington University</a:t>
                      </a:r>
                    </a:p>
                    <a:p>
                      <a:pPr marL="285750" indent="-285750" algn="l">
                        <a:buFont typeface="Arial" panose="020B0604020202020204" pitchFamily="34" charset="0"/>
                        <a:buChar char="•"/>
                      </a:pPr>
                      <a:r>
                        <a:rPr lang="en-US" sz="1300"/>
                        <a:t>Yale University</a:t>
                      </a:r>
                    </a:p>
                    <a:p>
                      <a:pPr marL="285750" indent="-285750" algn="l">
                        <a:buFont typeface="Arial" panose="020B0604020202020204" pitchFamily="34" charset="0"/>
                        <a:buChar char="•"/>
                      </a:pPr>
                      <a:r>
                        <a:rPr lang="en-US" sz="1300"/>
                        <a:t>Massachusetts General Hospital for Children</a:t>
                      </a:r>
                    </a:p>
                    <a:p>
                      <a:pPr marL="285750" indent="-285750" algn="l">
                        <a:buFont typeface="Arial" panose="020B0604020202020204" pitchFamily="34" charset="0"/>
                        <a:buChar char="•"/>
                      </a:pPr>
                      <a:r>
                        <a:rPr lang="en-US" sz="1300"/>
                        <a:t>Children's Hospital at Vanderbilt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Kaiser Permanente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Pennington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The New York Academy of 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Wake Forest University</a:t>
                      </a:r>
                    </a:p>
                    <a:p>
                      <a:pPr marL="285750" indent="-285750" algn="l">
                        <a:buFont typeface="Arial" panose="020B0604020202020204" pitchFamily="34" charset="0"/>
                        <a:buChar char="•"/>
                      </a:pPr>
                      <a:r>
                        <a:rPr lang="en-US" sz="1300"/>
                        <a:t>Washington University</a:t>
                      </a:r>
                    </a:p>
                    <a:p>
                      <a:pPr marL="285750" indent="-285750" algn="l">
                        <a:buFont typeface="Arial" panose="020B0604020202020204" pitchFamily="34" charset="0"/>
                        <a:buChar char="•"/>
                      </a:pPr>
                      <a:r>
                        <a:rPr lang="en-US" sz="1300"/>
                        <a:t>University of Western Michigan</a:t>
                      </a:r>
                    </a:p>
                    <a:p>
                      <a:pPr marL="285750" indent="-285750" algn="l">
                        <a:buFont typeface="Arial" panose="020B0604020202020204" pitchFamily="34" charset="0"/>
                        <a:buChar char="•"/>
                      </a:pPr>
                      <a:r>
                        <a:rPr lang="en-US" sz="1300"/>
                        <a:t>Children’s Hospital of Philadelphia</a:t>
                      </a:r>
                    </a:p>
                  </a:txBody>
                  <a:tcPr/>
                </a:tc>
                <a:tc>
                  <a:txBody>
                    <a:bodyPr/>
                    <a:lstStyle/>
                    <a:p>
                      <a:pPr marL="285750" indent="-285750" algn="l">
                        <a:buFont typeface="Arial" panose="020B0604020202020204" pitchFamily="34" charset="0"/>
                        <a:buChar char="•"/>
                      </a:pPr>
                      <a:r>
                        <a:rPr lang="en-US" sz="1300"/>
                        <a:t>Children’s Hospital of Colorado</a:t>
                      </a:r>
                    </a:p>
                    <a:p>
                      <a:pPr marL="285750" indent="-285750" algn="l">
                        <a:buFont typeface="Arial" panose="020B0604020202020204" pitchFamily="34" charset="0"/>
                        <a:buChar char="•"/>
                      </a:pPr>
                      <a:r>
                        <a:rPr lang="en-US" sz="1300"/>
                        <a:t>Colorado Health Foundation</a:t>
                      </a:r>
                    </a:p>
                    <a:p>
                      <a:pPr marL="285750" indent="-285750" algn="l">
                        <a:buFont typeface="Arial" panose="020B0604020202020204" pitchFamily="34" charset="0"/>
                        <a:buChar char="•"/>
                      </a:pPr>
                      <a:r>
                        <a:rPr lang="en-US" sz="1300"/>
                        <a:t>Denver YMCA</a:t>
                      </a:r>
                    </a:p>
                    <a:p>
                      <a:pPr marL="285750" indent="-285750" algn="l">
                        <a:buFont typeface="Arial" panose="020B0604020202020204" pitchFamily="34" charset="0"/>
                        <a:buChar char="•"/>
                      </a:pPr>
                      <a:r>
                        <a:rPr lang="en-US" sz="1300"/>
                        <a:t>Denver Health and Hospital Authority</a:t>
                      </a:r>
                    </a:p>
                    <a:p>
                      <a:pPr marL="285750" indent="-285750" algn="l">
                        <a:buFont typeface="Arial" panose="020B0604020202020204" pitchFamily="34" charset="0"/>
                        <a:buChar char="•"/>
                      </a:pPr>
                      <a:r>
                        <a:rPr lang="en-US" sz="1300"/>
                        <a:t>Girls on the Run of the Rockies</a:t>
                      </a:r>
                    </a:p>
                    <a:p>
                      <a:pPr marL="285750" indent="-285750" algn="l">
                        <a:buFont typeface="Arial" panose="020B0604020202020204" pitchFamily="34" charset="0"/>
                        <a:buChar char="•"/>
                      </a:pPr>
                      <a:r>
                        <a:rPr lang="en-US" sz="1300"/>
                        <a:t>Hunger Free Colorado</a:t>
                      </a:r>
                    </a:p>
                    <a:p>
                      <a:pPr marL="285750" indent="-285750" algn="l">
                        <a:buFont typeface="Arial" panose="020B0604020202020204" pitchFamily="34" charset="0"/>
                        <a:buChar char="•"/>
                      </a:pPr>
                      <a:r>
                        <a:rPr lang="en-US" sz="1300"/>
                        <a:t>Cooking Matters</a:t>
                      </a:r>
                    </a:p>
                    <a:p>
                      <a:pPr marL="285750" indent="-285750" algn="l">
                        <a:buFont typeface="Arial" panose="020B0604020202020204" pitchFamily="34" charset="0"/>
                        <a:buChar char="•"/>
                      </a:pPr>
                      <a:r>
                        <a:rPr lang="en-US" sz="1300"/>
                        <a:t>Supplemental Nutrition Program for Women, Infants, and Children</a:t>
                      </a:r>
                    </a:p>
                    <a:p>
                      <a:pPr marL="285750" indent="-285750" algn="l">
                        <a:buFont typeface="Arial" panose="020B0604020202020204" pitchFamily="34" charset="0"/>
                        <a:buChar char="•"/>
                      </a:pPr>
                      <a:r>
                        <a:rPr lang="en-US" sz="1300"/>
                        <a:t>Colorado Department of Public Health and Environment</a:t>
                      </a:r>
                    </a:p>
                  </a:txBody>
                  <a:tcPr/>
                </a:tc>
                <a:tc>
                  <a:txBody>
                    <a:bodyPr/>
                    <a:lstStyle/>
                    <a:p>
                      <a:pPr marL="285750" indent="-285750" algn="l">
                        <a:buFont typeface="Arial" panose="020B0604020202020204" pitchFamily="34" charset="0"/>
                        <a:buChar char="•"/>
                      </a:pPr>
                      <a:r>
                        <a:rPr lang="en-US" sz="1300"/>
                        <a:t>Integrated Care for Kids</a:t>
                      </a:r>
                    </a:p>
                    <a:p>
                      <a:pPr marL="285750" indent="-285750" algn="l">
                        <a:buFont typeface="Arial" panose="020B0604020202020204" pitchFamily="34" charset="0"/>
                        <a:buChar char="•"/>
                      </a:pPr>
                      <a:r>
                        <a:rPr lang="en-US" sz="1300"/>
                        <a:t>Duke University</a:t>
                      </a:r>
                    </a:p>
                    <a:p>
                      <a:pPr marL="285750" indent="-285750" algn="l">
                        <a:buFont typeface="Arial" panose="020B0604020202020204" pitchFamily="34" charset="0"/>
                        <a:buChar char="•"/>
                      </a:pPr>
                      <a:r>
                        <a:rPr lang="en-US" sz="1300"/>
                        <a:t>University of North Carolina</a:t>
                      </a:r>
                    </a:p>
                    <a:p>
                      <a:pPr marL="285750" indent="-285750" algn="l">
                        <a:buFont typeface="Arial" panose="020B0604020202020204" pitchFamily="34" charset="0"/>
                        <a:buChar char="•"/>
                      </a:pPr>
                      <a:r>
                        <a:rPr lang="en-US" sz="1300"/>
                        <a:t>YMCA of the Triangle</a:t>
                      </a:r>
                    </a:p>
                    <a:p>
                      <a:pPr marL="285750" indent="-285750" algn="l">
                        <a:buFont typeface="Arial" panose="020B0604020202020204" pitchFamily="34" charset="0"/>
                        <a:buChar char="•"/>
                      </a:pPr>
                      <a:r>
                        <a:rPr lang="en-US" sz="1300"/>
                        <a:t>Durham County Department of Public Health</a:t>
                      </a:r>
                    </a:p>
                    <a:p>
                      <a:pPr marL="285750" indent="-285750" algn="l">
                        <a:buFont typeface="Arial" panose="020B0604020202020204" pitchFamily="34" charset="0"/>
                        <a:buChar char="•"/>
                      </a:pPr>
                      <a:r>
                        <a:rPr lang="en-US" sz="1300"/>
                        <a:t>Parks &amp; Recreation</a:t>
                      </a:r>
                    </a:p>
                    <a:p>
                      <a:pPr marL="285750" indent="-285750" algn="l">
                        <a:buFont typeface="Arial" panose="020B0604020202020204" pitchFamily="34" charset="0"/>
                        <a:buChar char="•"/>
                      </a:pPr>
                      <a:r>
                        <a:rPr lang="en-US" sz="1300"/>
                        <a:t>Health Information Exchange</a:t>
                      </a:r>
                    </a:p>
                    <a:p>
                      <a:pPr marL="285750" indent="-285750" algn="l">
                        <a:buFont typeface="Arial" panose="020B0604020202020204" pitchFamily="34" charset="0"/>
                        <a:buChar char="•"/>
                      </a:pPr>
                      <a:r>
                        <a:rPr lang="en-US" sz="1300"/>
                        <a:t>NC Department of Health &amp; Human Services</a:t>
                      </a:r>
                    </a:p>
                    <a:p>
                      <a:pPr marL="285750" indent="-285750" algn="l">
                        <a:buFont typeface="Arial" panose="020B0604020202020204" pitchFamily="34" charset="0"/>
                        <a:buChar char="•"/>
                      </a:pPr>
                      <a:r>
                        <a:rPr lang="en-US" sz="1300"/>
                        <a:t>NC Association of Free Clinics</a:t>
                      </a:r>
                    </a:p>
                    <a:p>
                      <a:pPr marL="285750" indent="-285750" algn="l">
                        <a:buFont typeface="Arial" panose="020B0604020202020204" pitchFamily="34" charset="0"/>
                        <a:buChar char="•"/>
                      </a:pPr>
                      <a:r>
                        <a:rPr lang="en-US" sz="1300"/>
                        <a:t>NC Longitudinal Data Systems</a:t>
                      </a:r>
                    </a:p>
                    <a:p>
                      <a:pPr marL="285750" indent="-285750" algn="l">
                        <a:buFont typeface="Arial" panose="020B0604020202020204" pitchFamily="34" charset="0"/>
                        <a:buChar char="•"/>
                      </a:pPr>
                      <a:r>
                        <a:rPr lang="en-US" sz="1300"/>
                        <a:t>Health Eating Research Network</a:t>
                      </a:r>
                    </a:p>
                    <a:p>
                      <a:pPr marL="285750" indent="-285750" algn="l">
                        <a:buFont typeface="Arial" panose="020B0604020202020204" pitchFamily="34" charset="0"/>
                        <a:buChar char="•"/>
                      </a:pPr>
                      <a:r>
                        <a:rPr lang="en-US" sz="1300"/>
                        <a:t>NC Longitudinal Data Systems</a:t>
                      </a:r>
                    </a:p>
                    <a:p>
                      <a:pPr marL="285750" indent="-285750" algn="l">
                        <a:buFont typeface="Arial" panose="020B0604020202020204" pitchFamily="34" charset="0"/>
                        <a:buChar char="•"/>
                      </a:pPr>
                      <a:endParaRPr lang="en-US" sz="1300"/>
                    </a:p>
                  </a:txBody>
                  <a:tcPr/>
                </a:tc>
                <a:extLst>
                  <a:ext uri="{0D108BD9-81ED-4DB2-BD59-A6C34878D82A}">
                    <a16:rowId xmlns:a16="http://schemas.microsoft.com/office/drawing/2014/main" val="2296932137"/>
                  </a:ext>
                </a:extLst>
              </a:tr>
            </a:tbl>
          </a:graphicData>
        </a:graphic>
      </p:graphicFrame>
    </p:spTree>
    <p:extLst>
      <p:ext uri="{BB962C8B-B14F-4D97-AF65-F5344CB8AC3E}">
        <p14:creationId xmlns:p14="http://schemas.microsoft.com/office/powerpoint/2010/main" val="1857886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5658-1CD6-98EB-7DB5-2962035C4D80}"/>
              </a:ext>
            </a:extLst>
          </p:cNvPr>
          <p:cNvSpPr>
            <a:spLocks noGrp="1"/>
          </p:cNvSpPr>
          <p:nvPr>
            <p:ph type="ctrTitle"/>
          </p:nvPr>
        </p:nvSpPr>
        <p:spPr>
          <a:xfrm>
            <a:off x="468198" y="3167980"/>
            <a:ext cx="4952214" cy="1140070"/>
          </a:xfrm>
        </p:spPr>
        <p:txBody>
          <a:bodyPr>
            <a:normAutofit fontScale="90000"/>
          </a:bodyPr>
          <a:lstStyle/>
          <a:p>
            <a:pPr algn="l"/>
            <a:r>
              <a:rPr lang="en-US" sz="5400" b="1">
                <a:solidFill>
                  <a:schemeClr val="accent5">
                    <a:lumMod val="50000"/>
                  </a:schemeClr>
                </a:solidFill>
                <a:latin typeface="Arial"/>
                <a:cs typeface="Arial"/>
              </a:rPr>
              <a:t>CODI Overview</a:t>
            </a:r>
          </a:p>
        </p:txBody>
      </p:sp>
    </p:spTree>
    <p:extLst>
      <p:ext uri="{BB962C8B-B14F-4D97-AF65-F5344CB8AC3E}">
        <p14:creationId xmlns:p14="http://schemas.microsoft.com/office/powerpoint/2010/main" val="408091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D4A6E2DA-77CD-2021-93F8-8124632B2C6A}"/>
              </a:ext>
            </a:extLst>
          </p:cNvPr>
          <p:cNvSpPr txBox="1">
            <a:spLocks/>
          </p:cNvSpPr>
          <p:nvPr/>
        </p:nvSpPr>
        <p:spPr>
          <a:xfrm>
            <a:off x="228600" y="-17108"/>
            <a:ext cx="5242892" cy="19568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indent="0" algn="l" fontAlgn="auto">
              <a:spcAft>
                <a:spcPts val="600"/>
              </a:spcAft>
              <a:buClrTx/>
              <a:buSzTx/>
              <a:tabLst/>
              <a:defRPr/>
            </a:pPr>
            <a:r>
              <a:rPr lang="en-US" sz="3600" b="1">
                <a:solidFill>
                  <a:schemeClr val="accent5">
                    <a:lumMod val="50000"/>
                  </a:schemeClr>
                </a:solidFill>
                <a:latin typeface="Arial" panose="020B0604020202020204" pitchFamily="34" charset="0"/>
                <a:cs typeface="Arial" panose="020B0604020202020204" pitchFamily="34" charset="0"/>
              </a:rPr>
              <a:t>Challenge: Clinical-Community Interoperability</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FDCEA9D4-9AE9-9A40-8885-8499C7440ECC}"/>
              </a:ext>
            </a:extLst>
          </p:cNvPr>
          <p:cNvSpPr txBox="1">
            <a:spLocks/>
          </p:cNvSpPr>
          <p:nvPr/>
        </p:nvSpPr>
        <p:spPr>
          <a:xfrm>
            <a:off x="228599" y="2356062"/>
            <a:ext cx="5242892" cy="3786321"/>
          </a:xfrm>
          <a:prstGeom prst="rect">
            <a:avLst/>
          </a:prstGeom>
          <a:solidFill>
            <a:schemeClr val="bg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b="1" i="0" u="none" strike="noStrike" cap="none" spc="0" normalizeH="0" baseline="0" noProof="0">
                <a:ln>
                  <a:noFill/>
                </a:ln>
                <a:solidFill>
                  <a:srgbClr val="002060"/>
                </a:solidFill>
                <a:effectLst/>
                <a:uLnTx/>
                <a:uFillTx/>
              </a:rPr>
              <a:t>Issues</a:t>
            </a:r>
          </a:p>
          <a:p>
            <a:pPr marL="685800" marR="0" lvl="1" fontAlgn="auto">
              <a:spcBef>
                <a:spcPts val="500"/>
              </a:spcBef>
              <a:spcAft>
                <a:spcPts val="0"/>
              </a:spcAft>
              <a:buClrTx/>
              <a:buSzTx/>
              <a:tabLst/>
              <a:defRPr/>
            </a:pPr>
            <a:r>
              <a:rPr kumimoji="0" lang="en-US" sz="2800" b="0" i="0" u="none" strike="noStrike" cap="none" spc="0" normalizeH="0" baseline="0" noProof="0">
                <a:ln>
                  <a:noFill/>
                </a:ln>
                <a:effectLst/>
                <a:uLnTx/>
                <a:uFillTx/>
              </a:rPr>
              <a:t>Disparate data &amp; systems</a:t>
            </a:r>
          </a:p>
          <a:p>
            <a:pPr marL="685800" marR="0" lvl="1" fontAlgn="auto">
              <a:spcBef>
                <a:spcPts val="500"/>
              </a:spcBef>
              <a:spcAft>
                <a:spcPts val="0"/>
              </a:spcAft>
              <a:buClrTx/>
              <a:buSzTx/>
              <a:tabLst/>
              <a:defRPr/>
            </a:pPr>
            <a:r>
              <a:rPr kumimoji="0" lang="en-US" sz="2800" b="0" i="0" u="none" strike="noStrike" cap="none" spc="0" normalizeH="0" baseline="0" noProof="0">
                <a:ln>
                  <a:noFill/>
                </a:ln>
                <a:effectLst/>
                <a:uLnTx/>
                <a:uFillTx/>
              </a:rPr>
              <a:t>Information sharing</a:t>
            </a:r>
          </a:p>
          <a:p>
            <a:pPr marL="228600" marR="0" lvl="0" fontAlgn="auto">
              <a:spcBef>
                <a:spcPts val="1000"/>
              </a:spcBef>
              <a:spcAft>
                <a:spcPts val="0"/>
              </a:spcAft>
              <a:buClrTx/>
              <a:buSzTx/>
              <a:tabLst/>
              <a:defRPr/>
            </a:pPr>
            <a:r>
              <a:rPr kumimoji="0" lang="en-US" b="1" i="0" u="none" strike="noStrike" cap="none" spc="0" normalizeH="0" baseline="0" noProof="0">
                <a:ln>
                  <a:noFill/>
                </a:ln>
                <a:solidFill>
                  <a:srgbClr val="002060"/>
                </a:solidFill>
                <a:effectLst/>
                <a:uLnTx/>
                <a:uFillTx/>
              </a:rPr>
              <a:t>Data problem to address</a:t>
            </a:r>
          </a:p>
          <a:p>
            <a:pPr marL="685800" marR="0" lvl="1" fontAlgn="auto">
              <a:spcBef>
                <a:spcPts val="500"/>
              </a:spcBef>
              <a:spcAft>
                <a:spcPts val="0"/>
              </a:spcAft>
              <a:buClrTx/>
              <a:buSzTx/>
              <a:tabLst/>
              <a:defRPr/>
            </a:pPr>
            <a:r>
              <a:rPr kumimoji="0" lang="en-US" sz="2800" b="0" i="0" u="none" strike="noStrike" cap="none" spc="0" normalizeH="0" baseline="0" noProof="0">
                <a:ln>
                  <a:noFill/>
                </a:ln>
                <a:effectLst/>
                <a:uLnTx/>
                <a:uFillTx/>
              </a:rPr>
              <a:t>Organizational interoperability</a:t>
            </a:r>
          </a:p>
          <a:p>
            <a:pPr marL="685800" marR="0" lvl="1" fontAlgn="auto">
              <a:spcBef>
                <a:spcPts val="500"/>
              </a:spcBef>
              <a:spcAft>
                <a:spcPts val="0"/>
              </a:spcAft>
              <a:buClrTx/>
              <a:buSzTx/>
              <a:tabLst/>
              <a:defRPr/>
            </a:pPr>
            <a:r>
              <a:rPr kumimoji="0" lang="en-US" sz="2800" b="0" i="0" u="none" strike="noStrike" cap="none" spc="0" normalizeH="0" baseline="0" noProof="0">
                <a:ln>
                  <a:noFill/>
                </a:ln>
                <a:effectLst/>
                <a:uLnTx/>
                <a:uFillTx/>
              </a:rPr>
              <a:t>Infrastructure for linked longitudinal data across programs, settings &amp; systems</a:t>
            </a:r>
          </a:p>
          <a:p>
            <a:pPr marL="685800" marR="0" lvl="1" fontAlgn="auto">
              <a:spcBef>
                <a:spcPts val="500"/>
              </a:spcBef>
              <a:spcAft>
                <a:spcPts val="0"/>
              </a:spcAft>
              <a:buClrTx/>
              <a:buSzTx/>
              <a:tabLst/>
              <a:defRPr/>
            </a:pPr>
            <a:r>
              <a:rPr kumimoji="0" lang="en-US" sz="2800" b="0" i="0" u="none" strike="noStrike" cap="none" spc="0" normalizeH="0" baseline="0" noProof="0">
                <a:ln>
                  <a:noFill/>
                </a:ln>
                <a:effectLst/>
                <a:uLnTx/>
                <a:uFillTx/>
              </a:rPr>
              <a:t>Privacy &amp; security</a:t>
            </a:r>
          </a:p>
        </p:txBody>
      </p:sp>
      <p:pic>
        <p:nvPicPr>
          <p:cNvPr id="8" name="Picture 7">
            <a:extLst>
              <a:ext uri="{FF2B5EF4-FFF2-40B4-BE49-F238E27FC236}">
                <a16:creationId xmlns:a16="http://schemas.microsoft.com/office/drawing/2014/main" id="{4EE98AF4-7516-1B66-594A-23049B9B30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81" r="132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8744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9D86D1-0CDD-4C2C-8642-1069D0B9A2BC}"/>
              </a:ext>
            </a:extLst>
          </p:cNvPr>
          <p:cNvSpPr txBox="1">
            <a:spLocks/>
          </p:cNvSpPr>
          <p:nvPr/>
        </p:nvSpPr>
        <p:spPr>
          <a:xfrm>
            <a:off x="457200" y="301007"/>
            <a:ext cx="11277600" cy="63448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a:solidFill>
                  <a:schemeClr val="accent5">
                    <a:lumMod val="50000"/>
                  </a:schemeClr>
                </a:solidFill>
                <a:latin typeface="Arial"/>
                <a:cs typeface="Arial"/>
              </a:rPr>
              <a:t>What CODI aims to achieve</a:t>
            </a:r>
          </a:p>
        </p:txBody>
      </p:sp>
      <p:sp>
        <p:nvSpPr>
          <p:cNvPr id="21" name="Content Placeholder 10">
            <a:extLst>
              <a:ext uri="{FF2B5EF4-FFF2-40B4-BE49-F238E27FC236}">
                <a16:creationId xmlns:a16="http://schemas.microsoft.com/office/drawing/2014/main" id="{3E6CB6A9-FAEF-4A27-918B-3104ABD11FEA}"/>
              </a:ext>
            </a:extLst>
          </p:cNvPr>
          <p:cNvSpPr txBox="1">
            <a:spLocks/>
          </p:cNvSpPr>
          <p:nvPr/>
        </p:nvSpPr>
        <p:spPr>
          <a:xfrm>
            <a:off x="5094830" y="1650291"/>
            <a:ext cx="6885154" cy="2301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EBE7092-F028-453F-97FF-C565C13EE599}"/>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23" name="TextBox 22">
            <a:extLst>
              <a:ext uri="{FF2B5EF4-FFF2-40B4-BE49-F238E27FC236}">
                <a16:creationId xmlns:a16="http://schemas.microsoft.com/office/drawing/2014/main" id="{DC6B5912-CFCF-445A-AD30-10DFA569514B}"/>
              </a:ext>
            </a:extLst>
          </p:cNvPr>
          <p:cNvSpPr txBox="1"/>
          <p:nvPr/>
        </p:nvSpPr>
        <p:spPr>
          <a:xfrm>
            <a:off x="1821050" y="1613118"/>
            <a:ext cx="8840974" cy="470898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b="1">
                <a:solidFill>
                  <a:schemeClr val="accent5">
                    <a:lumMod val="50000"/>
                  </a:schemeClr>
                </a:solidFill>
                <a:latin typeface="Arial" panose="020B0604020202020204" pitchFamily="34" charset="0"/>
                <a:cs typeface="Arial" panose="020B0604020202020204" pitchFamily="34" charset="0"/>
              </a:rPr>
              <a:t>Clinics</a:t>
            </a:r>
            <a:r>
              <a:rPr lang="en-US" sz="2400">
                <a:solidFill>
                  <a:schemeClr val="accent5">
                    <a:lumMod val="50000"/>
                  </a:schemeClr>
                </a:solidFill>
                <a:latin typeface="Arial" panose="020B0604020202020204" pitchFamily="34" charset="0"/>
                <a:cs typeface="Arial" panose="020B0604020202020204" pitchFamily="34" charset="0"/>
              </a:rPr>
              <a:t>:​ </a:t>
            </a:r>
            <a:r>
              <a:rPr lang="en-US" sz="2400">
                <a:solidFill>
                  <a:schemeClr val="tx1">
                    <a:lumMod val="65000"/>
                    <a:lumOff val="35000"/>
                  </a:schemeClr>
                </a:solidFill>
                <a:latin typeface="Arial" panose="020B0604020202020204" pitchFamily="34" charset="0"/>
                <a:cs typeface="Arial" panose="020B0604020202020204" pitchFamily="34" charset="0"/>
              </a:rPr>
              <a:t>Improve understanding of which clinical or community programs are effective for which patients</a:t>
            </a:r>
          </a:p>
          <a:p>
            <a:pPr marL="285750" indent="-285750">
              <a:spcAft>
                <a:spcPts val="1800"/>
              </a:spcAft>
              <a:buFont typeface="Arial" panose="020B0604020202020204" pitchFamily="34" charset="0"/>
              <a:buChar char="•"/>
            </a:pPr>
            <a:r>
              <a:rPr lang="en-US" sz="2400" b="1">
                <a:solidFill>
                  <a:schemeClr val="accent5">
                    <a:lumMod val="50000"/>
                  </a:schemeClr>
                </a:solidFill>
                <a:latin typeface="Arial" panose="020B0604020202020204" pitchFamily="34" charset="0"/>
                <a:cs typeface="Arial" panose="020B0604020202020204" pitchFamily="34" charset="0"/>
              </a:rPr>
              <a:t>Community</a:t>
            </a:r>
            <a:r>
              <a:rPr lang="en-US" sz="2400">
                <a:solidFill>
                  <a:schemeClr val="accent5">
                    <a:lumMod val="50000"/>
                  </a:schemeClr>
                </a:solidFill>
                <a:latin typeface="Arial" panose="020B0604020202020204" pitchFamily="34" charset="0"/>
                <a:cs typeface="Arial" panose="020B0604020202020204" pitchFamily="34" charset="0"/>
              </a:rPr>
              <a:t> </a:t>
            </a:r>
            <a:r>
              <a:rPr lang="en-US" sz="2400" b="1">
                <a:solidFill>
                  <a:schemeClr val="accent5">
                    <a:lumMod val="50000"/>
                  </a:schemeClr>
                </a:solidFill>
                <a:latin typeface="Arial" panose="020B0604020202020204" pitchFamily="34" charset="0"/>
                <a:cs typeface="Arial" panose="020B0604020202020204" pitchFamily="34" charset="0"/>
              </a:rPr>
              <a:t>Partners</a:t>
            </a:r>
            <a:r>
              <a:rPr lang="en-US" sz="2400">
                <a:solidFill>
                  <a:schemeClr val="accent5">
                    <a:lumMod val="50000"/>
                  </a:schemeClr>
                </a:solidFill>
                <a:latin typeface="Arial" panose="020B0604020202020204" pitchFamily="34" charset="0"/>
                <a:cs typeface="Arial" panose="020B0604020202020204" pitchFamily="34" charset="0"/>
              </a:rPr>
              <a:t>:​ </a:t>
            </a:r>
            <a:r>
              <a:rPr lang="en-US" sz="2400">
                <a:solidFill>
                  <a:schemeClr val="tx1">
                    <a:lumMod val="65000"/>
                    <a:lumOff val="35000"/>
                  </a:schemeClr>
                </a:solidFill>
                <a:latin typeface="Arial" panose="020B0604020202020204" pitchFamily="34" charset="0"/>
                <a:cs typeface="Arial" panose="020B0604020202020204" pitchFamily="34" charset="0"/>
              </a:rPr>
              <a:t>Identify &amp; target gaps in service delivery &amp; data on intervention effectiveness</a:t>
            </a:r>
          </a:p>
          <a:p>
            <a:pPr marL="285750" indent="-285750">
              <a:spcAft>
                <a:spcPts val="1800"/>
              </a:spcAft>
              <a:buFont typeface="Arial" panose="020B0604020202020204" pitchFamily="34" charset="0"/>
              <a:buChar char="•"/>
            </a:pPr>
            <a:r>
              <a:rPr lang="en-US" sz="2400" b="1">
                <a:solidFill>
                  <a:schemeClr val="accent5">
                    <a:lumMod val="50000"/>
                  </a:schemeClr>
                </a:solidFill>
                <a:latin typeface="Arial" panose="020B0604020202020204" pitchFamily="34" charset="0"/>
                <a:cs typeface="Arial" panose="020B0604020202020204" pitchFamily="34" charset="0"/>
              </a:rPr>
              <a:t>Researchers</a:t>
            </a:r>
            <a:r>
              <a:rPr lang="en-US" sz="2400">
                <a:solidFill>
                  <a:schemeClr val="accent5">
                    <a:lumMod val="50000"/>
                  </a:schemeClr>
                </a:solidFill>
                <a:latin typeface="Arial" panose="020B0604020202020204" pitchFamily="34" charset="0"/>
                <a:cs typeface="Arial" panose="020B0604020202020204" pitchFamily="34" charset="0"/>
              </a:rPr>
              <a:t>:​ </a:t>
            </a:r>
            <a:r>
              <a:rPr lang="en-US" sz="2400">
                <a:solidFill>
                  <a:schemeClr val="tx1">
                    <a:lumMod val="65000"/>
                    <a:lumOff val="35000"/>
                  </a:schemeClr>
                </a:solidFill>
                <a:latin typeface="Arial" panose="020B0604020202020204" pitchFamily="34" charset="0"/>
                <a:cs typeface="Arial" panose="020B0604020202020204" pitchFamily="34" charset="0"/>
              </a:rPr>
              <a:t>Enable comparative effectiveness studies</a:t>
            </a:r>
          </a:p>
          <a:p>
            <a:pPr marL="285750" indent="-285750">
              <a:spcAft>
                <a:spcPts val="1800"/>
              </a:spcAft>
              <a:buFont typeface="Arial" panose="020B0604020202020204" pitchFamily="34" charset="0"/>
              <a:buChar char="•"/>
            </a:pPr>
            <a:r>
              <a:rPr lang="en-US" sz="2400" b="1">
                <a:solidFill>
                  <a:schemeClr val="accent5">
                    <a:lumMod val="50000"/>
                  </a:schemeClr>
                </a:solidFill>
                <a:latin typeface="Arial" panose="020B0604020202020204" pitchFamily="34" charset="0"/>
                <a:cs typeface="Arial" panose="020B0604020202020204" pitchFamily="34" charset="0"/>
              </a:rPr>
              <a:t>Public health</a:t>
            </a:r>
            <a:r>
              <a:rPr lang="en-US" sz="2400">
                <a:solidFill>
                  <a:schemeClr val="accent5">
                    <a:lumMod val="50000"/>
                  </a:schemeClr>
                </a:solidFill>
                <a:latin typeface="Arial" panose="020B0604020202020204" pitchFamily="34" charset="0"/>
                <a:cs typeface="Arial" panose="020B0604020202020204" pitchFamily="34" charset="0"/>
              </a:rPr>
              <a:t>: </a:t>
            </a:r>
            <a:r>
              <a:rPr lang="en-US" sz="2400">
                <a:solidFill>
                  <a:schemeClr val="tx1">
                    <a:lumMod val="65000"/>
                    <a:lumOff val="35000"/>
                  </a:schemeClr>
                </a:solidFill>
                <a:latin typeface="Arial" panose="020B0604020202020204" pitchFamily="34" charset="0"/>
                <a:cs typeface="Arial" panose="020B0604020202020204" pitchFamily="34" charset="0"/>
              </a:rPr>
              <a:t>Improve surveillance and evaluation to help decision making</a:t>
            </a:r>
            <a:endParaRPr lang="en-US" sz="2400" b="1">
              <a:solidFill>
                <a:schemeClr val="tx1">
                  <a:lumMod val="65000"/>
                  <a:lumOff val="35000"/>
                </a:schemeClr>
              </a:solidFill>
              <a:latin typeface="Arial" panose="020B0604020202020204" pitchFamily="34" charset="0"/>
              <a:cs typeface="Arial" panose="020B0604020202020204" pitchFamily="34" charset="0"/>
            </a:endParaRPr>
          </a:p>
          <a:p>
            <a:pPr marL="285750" indent="-285750">
              <a:spcAft>
                <a:spcPts val="1800"/>
              </a:spcAft>
              <a:buFont typeface="Arial" panose="020B0604020202020204" pitchFamily="34" charset="0"/>
              <a:buChar char="•"/>
            </a:pPr>
            <a:r>
              <a:rPr lang="en-US" sz="2400" b="1">
                <a:solidFill>
                  <a:schemeClr val="accent5">
                    <a:lumMod val="50000"/>
                  </a:schemeClr>
                </a:solidFill>
                <a:latin typeface="Arial" panose="020B0604020202020204" pitchFamily="34" charset="0"/>
                <a:cs typeface="Arial" panose="020B0604020202020204" pitchFamily="34" charset="0"/>
              </a:rPr>
              <a:t>Policy Makers</a:t>
            </a:r>
            <a:r>
              <a:rPr lang="en-US" sz="2400">
                <a:solidFill>
                  <a:schemeClr val="accent5">
                    <a:lumMod val="50000"/>
                  </a:schemeClr>
                </a:solidFill>
                <a:latin typeface="Arial" panose="020B0604020202020204" pitchFamily="34" charset="0"/>
                <a:cs typeface="Arial" panose="020B0604020202020204" pitchFamily="34" charset="0"/>
              </a:rPr>
              <a:t>: </a:t>
            </a:r>
            <a:r>
              <a:rPr lang="en-US" sz="2400">
                <a:solidFill>
                  <a:schemeClr val="tx1">
                    <a:lumMod val="65000"/>
                    <a:lumOff val="35000"/>
                  </a:schemeClr>
                </a:solidFill>
                <a:latin typeface="Arial" panose="020B0604020202020204" pitchFamily="34" charset="0"/>
                <a:cs typeface="Arial" panose="020B0604020202020204" pitchFamily="34" charset="0"/>
              </a:rPr>
              <a:t>Improve understanding of opportunities to improve health through strategic interventions and resource investments</a:t>
            </a:r>
          </a:p>
        </p:txBody>
      </p:sp>
      <p:graphicFrame>
        <p:nvGraphicFramePr>
          <p:cNvPr id="26" name="Diagram 25">
            <a:extLst>
              <a:ext uri="{FF2B5EF4-FFF2-40B4-BE49-F238E27FC236}">
                <a16:creationId xmlns:a16="http://schemas.microsoft.com/office/drawing/2014/main" id="{906C4B9F-7482-4D08-BA25-3C716C3909C8}"/>
              </a:ext>
            </a:extLst>
          </p:cNvPr>
          <p:cNvGraphicFramePr/>
          <p:nvPr/>
        </p:nvGraphicFramePr>
        <p:xfrm>
          <a:off x="9494700" y="1417308"/>
          <a:ext cx="2941627" cy="2011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a:extLst>
              <a:ext uri="{FF2B5EF4-FFF2-40B4-BE49-F238E27FC236}">
                <a16:creationId xmlns:a16="http://schemas.microsoft.com/office/drawing/2014/main" id="{DAF04526-F1A9-4B6C-AC02-9CCF4EFC30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052" y="1613118"/>
            <a:ext cx="1441342" cy="7379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4DA18C-D43C-4B8A-83A4-2C02765CE07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7741" y="2671813"/>
            <a:ext cx="760355" cy="7138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7D34621-9F83-4298-A5D1-93A12DEEA5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233" y="3706343"/>
            <a:ext cx="782327" cy="713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70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2C1AD8-6966-BEF0-F203-CA1880027DD2}"/>
              </a:ext>
            </a:extLst>
          </p:cNvPr>
          <p:cNvSpPr txBox="1">
            <a:spLocks/>
          </p:cNvSpPr>
          <p:nvPr/>
        </p:nvSpPr>
        <p:spPr>
          <a:xfrm>
            <a:off x="527836" y="0"/>
            <a:ext cx="10657037" cy="11622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Arial" panose="020B0604020202020204" pitchFamily="34" charset="0"/>
                <a:ea typeface="+mj-ea"/>
                <a:cs typeface="Arial" panose="020B0604020202020204" pitchFamily="34" charset="0"/>
              </a:rPr>
              <a:t>The CODI Solution</a:t>
            </a:r>
          </a:p>
        </p:txBody>
      </p:sp>
      <p:pic>
        <p:nvPicPr>
          <p:cNvPr id="5" name="Picture 4">
            <a:extLst>
              <a:ext uri="{FF2B5EF4-FFF2-40B4-BE49-F238E27FC236}">
                <a16:creationId xmlns:a16="http://schemas.microsoft.com/office/drawing/2014/main" id="{CF88082C-7A4B-0B25-4B19-2400C941E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648" y="1334842"/>
            <a:ext cx="1938696" cy="4188315"/>
          </a:xfrm>
          <a:prstGeom prst="rect">
            <a:avLst/>
          </a:prstGeom>
        </p:spPr>
      </p:pic>
      <p:sp>
        <p:nvSpPr>
          <p:cNvPr id="7" name="Content Placeholder 10">
            <a:extLst>
              <a:ext uri="{FF2B5EF4-FFF2-40B4-BE49-F238E27FC236}">
                <a16:creationId xmlns:a16="http://schemas.microsoft.com/office/drawing/2014/main" id="{1AE4108D-0E9F-29D4-96E7-004849CE2743}"/>
              </a:ext>
            </a:extLst>
          </p:cNvPr>
          <p:cNvSpPr txBox="1">
            <a:spLocks/>
          </p:cNvSpPr>
          <p:nvPr/>
        </p:nvSpPr>
        <p:spPr>
          <a:xfrm>
            <a:off x="661195" y="3824138"/>
            <a:ext cx="8771965" cy="21328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t>Individual- &amp; household-level, linked longitudinal records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Healthcare – e.g., height, weight, blood pressure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Intervention – clinical &amp; community weight management programs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Determinants of health – individual &amp; community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Community based organization – e.g., program participation</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Administrative – e.g., payer reimbursement</a:t>
            </a:r>
          </a:p>
        </p:txBody>
      </p:sp>
      <p:grpSp>
        <p:nvGrpSpPr>
          <p:cNvPr id="8" name="Group 7" descr="A timeline starting with a picture of a young girl in 2005 and ending with an adult woman in 2021. The year's in between depict various data points collected across this individual's lifespan including a vaccination in 2007, geographic location in 2009, modes of transportation in 2011, graduation cap in 2013, types of food in 2015, a weight scale in 2017, and income level in 2019.  ">
            <a:extLst>
              <a:ext uri="{FF2B5EF4-FFF2-40B4-BE49-F238E27FC236}">
                <a16:creationId xmlns:a16="http://schemas.microsoft.com/office/drawing/2014/main" id="{F364DB53-C7A9-FF2E-F964-C33806573DD0}"/>
              </a:ext>
            </a:extLst>
          </p:cNvPr>
          <p:cNvGrpSpPr/>
          <p:nvPr/>
        </p:nvGrpSpPr>
        <p:grpSpPr>
          <a:xfrm>
            <a:off x="1063486" y="1570976"/>
            <a:ext cx="8020879" cy="1957415"/>
            <a:chOff x="533343" y="1150763"/>
            <a:chExt cx="11333881" cy="2674682"/>
          </a:xfrm>
        </p:grpSpPr>
        <p:pic>
          <p:nvPicPr>
            <p:cNvPr id="9" name="Picture 8">
              <a:extLst>
                <a:ext uri="{FF2B5EF4-FFF2-40B4-BE49-F238E27FC236}">
                  <a16:creationId xmlns:a16="http://schemas.microsoft.com/office/drawing/2014/main" id="{0F15581C-37DF-6431-79E8-3838FF5579C7}"/>
                </a:ext>
              </a:extLst>
            </p:cNvPr>
            <p:cNvPicPr>
              <a:picLocks noChangeAspect="1"/>
            </p:cNvPicPr>
            <p:nvPr/>
          </p:nvPicPr>
          <p:blipFill>
            <a:blip r:embed="rId4"/>
            <a:stretch>
              <a:fillRect/>
            </a:stretch>
          </p:blipFill>
          <p:spPr>
            <a:xfrm>
              <a:off x="544372" y="3262399"/>
              <a:ext cx="10191133" cy="563046"/>
            </a:xfrm>
            <a:prstGeom prst="rect">
              <a:avLst/>
            </a:prstGeom>
          </p:spPr>
        </p:pic>
        <p:pic>
          <p:nvPicPr>
            <p:cNvPr id="10" name="Picture 9">
              <a:extLst>
                <a:ext uri="{FF2B5EF4-FFF2-40B4-BE49-F238E27FC236}">
                  <a16:creationId xmlns:a16="http://schemas.microsoft.com/office/drawing/2014/main" id="{87E2EA01-D79C-EEC7-499B-84088D8245E5}"/>
                </a:ext>
              </a:extLst>
            </p:cNvPr>
            <p:cNvPicPr>
              <a:picLocks noChangeAspect="1"/>
            </p:cNvPicPr>
            <p:nvPr/>
          </p:nvPicPr>
          <p:blipFill>
            <a:blip r:embed="rId5"/>
            <a:stretch>
              <a:fillRect/>
            </a:stretch>
          </p:blipFill>
          <p:spPr>
            <a:xfrm>
              <a:off x="5244529" y="2172182"/>
              <a:ext cx="787400" cy="1295400"/>
            </a:xfrm>
            <a:prstGeom prst="rect">
              <a:avLst/>
            </a:prstGeom>
          </p:spPr>
        </p:pic>
        <p:pic>
          <p:nvPicPr>
            <p:cNvPr id="11" name="Picture 10">
              <a:extLst>
                <a:ext uri="{FF2B5EF4-FFF2-40B4-BE49-F238E27FC236}">
                  <a16:creationId xmlns:a16="http://schemas.microsoft.com/office/drawing/2014/main" id="{C8AAE62E-EAFC-28E0-9C03-3016E9892FFE}"/>
                </a:ext>
              </a:extLst>
            </p:cNvPr>
            <p:cNvPicPr>
              <a:picLocks noChangeAspect="1"/>
            </p:cNvPicPr>
            <p:nvPr/>
          </p:nvPicPr>
          <p:blipFill>
            <a:blip r:embed="rId6"/>
            <a:stretch>
              <a:fillRect/>
            </a:stretch>
          </p:blipFill>
          <p:spPr>
            <a:xfrm>
              <a:off x="1563626" y="2127297"/>
              <a:ext cx="800100" cy="1364560"/>
            </a:xfrm>
            <a:prstGeom prst="rect">
              <a:avLst/>
            </a:prstGeom>
          </p:spPr>
        </p:pic>
        <p:pic>
          <p:nvPicPr>
            <p:cNvPr id="12" name="Picture 11">
              <a:extLst>
                <a:ext uri="{FF2B5EF4-FFF2-40B4-BE49-F238E27FC236}">
                  <a16:creationId xmlns:a16="http://schemas.microsoft.com/office/drawing/2014/main" id="{074A4615-F289-4092-F86B-469529BEC40F}"/>
                </a:ext>
              </a:extLst>
            </p:cNvPr>
            <p:cNvPicPr>
              <a:picLocks noChangeAspect="1"/>
            </p:cNvPicPr>
            <p:nvPr/>
          </p:nvPicPr>
          <p:blipFill>
            <a:blip r:embed="rId7"/>
            <a:stretch>
              <a:fillRect/>
            </a:stretch>
          </p:blipFill>
          <p:spPr>
            <a:xfrm>
              <a:off x="8796731" y="2176724"/>
              <a:ext cx="800100" cy="1295400"/>
            </a:xfrm>
            <a:prstGeom prst="rect">
              <a:avLst/>
            </a:prstGeom>
          </p:spPr>
        </p:pic>
        <p:pic>
          <p:nvPicPr>
            <p:cNvPr id="13" name="Picture 12">
              <a:extLst>
                <a:ext uri="{FF2B5EF4-FFF2-40B4-BE49-F238E27FC236}">
                  <a16:creationId xmlns:a16="http://schemas.microsoft.com/office/drawing/2014/main" id="{362AD84C-42A1-D8FF-B22F-37752496DADD}"/>
                </a:ext>
              </a:extLst>
            </p:cNvPr>
            <p:cNvPicPr>
              <a:picLocks noChangeAspect="1"/>
            </p:cNvPicPr>
            <p:nvPr/>
          </p:nvPicPr>
          <p:blipFill>
            <a:blip r:embed="rId8"/>
            <a:stretch>
              <a:fillRect/>
            </a:stretch>
          </p:blipFill>
          <p:spPr>
            <a:xfrm>
              <a:off x="9804456" y="1150763"/>
              <a:ext cx="2062768" cy="2042838"/>
            </a:xfrm>
            <a:prstGeom prst="rect">
              <a:avLst/>
            </a:prstGeom>
          </p:spPr>
        </p:pic>
        <p:pic>
          <p:nvPicPr>
            <p:cNvPr id="14" name="Picture 13">
              <a:extLst>
                <a:ext uri="{FF2B5EF4-FFF2-40B4-BE49-F238E27FC236}">
                  <a16:creationId xmlns:a16="http://schemas.microsoft.com/office/drawing/2014/main" id="{08328234-4EE3-C3D1-FD96-844B94F9DF3F}"/>
                </a:ext>
              </a:extLst>
            </p:cNvPr>
            <p:cNvPicPr>
              <a:picLocks noChangeAspect="1"/>
            </p:cNvPicPr>
            <p:nvPr/>
          </p:nvPicPr>
          <p:blipFill>
            <a:blip r:embed="rId9"/>
            <a:stretch>
              <a:fillRect/>
            </a:stretch>
          </p:blipFill>
          <p:spPr>
            <a:xfrm>
              <a:off x="7622439" y="2172182"/>
              <a:ext cx="787400" cy="1295400"/>
            </a:xfrm>
            <a:prstGeom prst="rect">
              <a:avLst/>
            </a:prstGeom>
          </p:spPr>
        </p:pic>
        <p:pic>
          <p:nvPicPr>
            <p:cNvPr id="15" name="Picture 14">
              <a:extLst>
                <a:ext uri="{FF2B5EF4-FFF2-40B4-BE49-F238E27FC236}">
                  <a16:creationId xmlns:a16="http://schemas.microsoft.com/office/drawing/2014/main" id="{BD673C57-6CBC-8F7A-2B8B-9E78B81304AD}"/>
                </a:ext>
              </a:extLst>
            </p:cNvPr>
            <p:cNvPicPr>
              <a:picLocks noChangeAspect="1"/>
            </p:cNvPicPr>
            <p:nvPr/>
          </p:nvPicPr>
          <p:blipFill>
            <a:blip r:embed="rId10"/>
            <a:stretch>
              <a:fillRect/>
            </a:stretch>
          </p:blipFill>
          <p:spPr>
            <a:xfrm>
              <a:off x="6455773" y="2191352"/>
              <a:ext cx="787400" cy="1295400"/>
            </a:xfrm>
            <a:prstGeom prst="rect">
              <a:avLst/>
            </a:prstGeom>
          </p:spPr>
        </p:pic>
        <p:pic>
          <p:nvPicPr>
            <p:cNvPr id="16" name="Picture 15">
              <a:extLst>
                <a:ext uri="{FF2B5EF4-FFF2-40B4-BE49-F238E27FC236}">
                  <a16:creationId xmlns:a16="http://schemas.microsoft.com/office/drawing/2014/main" id="{408212E3-C4B1-C2F3-8164-CA05C1602901}"/>
                </a:ext>
              </a:extLst>
            </p:cNvPr>
            <p:cNvPicPr>
              <a:picLocks noChangeAspect="1"/>
            </p:cNvPicPr>
            <p:nvPr/>
          </p:nvPicPr>
          <p:blipFill>
            <a:blip r:embed="rId11"/>
            <a:stretch>
              <a:fillRect/>
            </a:stretch>
          </p:blipFill>
          <p:spPr>
            <a:xfrm>
              <a:off x="4065191" y="2139997"/>
              <a:ext cx="800100" cy="1295400"/>
            </a:xfrm>
            <a:prstGeom prst="rect">
              <a:avLst/>
            </a:prstGeom>
          </p:spPr>
        </p:pic>
        <p:pic>
          <p:nvPicPr>
            <p:cNvPr id="17" name="Picture 16">
              <a:extLst>
                <a:ext uri="{FF2B5EF4-FFF2-40B4-BE49-F238E27FC236}">
                  <a16:creationId xmlns:a16="http://schemas.microsoft.com/office/drawing/2014/main" id="{5834CEB8-F085-0719-4DDD-D11366170B08}"/>
                </a:ext>
              </a:extLst>
            </p:cNvPr>
            <p:cNvPicPr>
              <a:picLocks noChangeAspect="1"/>
            </p:cNvPicPr>
            <p:nvPr/>
          </p:nvPicPr>
          <p:blipFill>
            <a:blip r:embed="rId12"/>
            <a:stretch>
              <a:fillRect/>
            </a:stretch>
          </p:blipFill>
          <p:spPr>
            <a:xfrm>
              <a:off x="2762247" y="2127297"/>
              <a:ext cx="800100" cy="1308100"/>
            </a:xfrm>
            <a:prstGeom prst="rect">
              <a:avLst/>
            </a:prstGeom>
          </p:spPr>
        </p:pic>
        <p:pic>
          <p:nvPicPr>
            <p:cNvPr id="18" name="Picture 17">
              <a:extLst>
                <a:ext uri="{FF2B5EF4-FFF2-40B4-BE49-F238E27FC236}">
                  <a16:creationId xmlns:a16="http://schemas.microsoft.com/office/drawing/2014/main" id="{5CD37A0C-7074-1BBA-CD50-BD9042FE3C48}"/>
                </a:ext>
              </a:extLst>
            </p:cNvPr>
            <p:cNvPicPr>
              <a:picLocks noChangeAspect="1"/>
            </p:cNvPicPr>
            <p:nvPr/>
          </p:nvPicPr>
          <p:blipFill>
            <a:blip r:embed="rId13"/>
            <a:stretch>
              <a:fillRect/>
            </a:stretch>
          </p:blipFill>
          <p:spPr>
            <a:xfrm>
              <a:off x="533343" y="1326701"/>
              <a:ext cx="774700" cy="1866900"/>
            </a:xfrm>
            <a:prstGeom prst="rect">
              <a:avLst/>
            </a:prstGeom>
          </p:spPr>
        </p:pic>
      </p:grpSp>
    </p:spTree>
    <p:extLst>
      <p:ext uri="{BB962C8B-B14F-4D97-AF65-F5344CB8AC3E}">
        <p14:creationId xmlns:p14="http://schemas.microsoft.com/office/powerpoint/2010/main" val="1122350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7">
      <a:dk1>
        <a:srgbClr val="FFFFFF"/>
      </a:dk1>
      <a:lt1>
        <a:srgbClr val="0B2338"/>
      </a:lt1>
      <a:dk2>
        <a:srgbClr val="FFFFFF"/>
      </a:dk2>
      <a:lt2>
        <a:srgbClr val="0B2338"/>
      </a:lt2>
      <a:accent1>
        <a:srgbClr val="005B93"/>
      </a:accent1>
      <a:accent2>
        <a:srgbClr val="FFF601"/>
      </a:accent2>
      <a:accent3>
        <a:srgbClr val="87DEFF"/>
      </a:accent3>
      <a:accent4>
        <a:srgbClr val="7E8284"/>
      </a:accent4>
      <a:accent5>
        <a:srgbClr val="F7901E"/>
      </a:accent5>
      <a:accent6>
        <a:srgbClr val="C1CD23"/>
      </a:accent6>
      <a:hlink>
        <a:srgbClr val="25ACFF"/>
      </a:hlink>
      <a:folHlink>
        <a:srgbClr val="8E78D6"/>
      </a:folHlink>
    </a:clrScheme>
    <a:fontScheme name="MITRE_2020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vert="horz" wrap="square" lIns="91440" tIns="45720" rIns="91440" bIns="45720" rtlCol="0">
        <a:spAutoFit/>
      </a:bodyPr>
      <a:lstStyle>
        <a:defPPr algn="l">
          <a:defRPr dirty="0" smtClean="0"/>
        </a:defPPr>
      </a:lstStyle>
    </a:txDef>
  </a:objectDefaults>
  <a:extraClrSchemeLst/>
  <a:extLst>
    <a:ext uri="{05A4C25C-085E-4340-85A3-A5531E510DB2}">
      <thm15:themeFamily xmlns:thm15="http://schemas.microsoft.com/office/thememl/2012/main" name="Presentation2" id="{23A32DC7-15D6-834E-826D-56B02371948C}" vid="{280FB76C-CEFF-AB4B-8AB8-3D8442354527}"/>
    </a:ext>
  </a:extLst>
</a:theme>
</file>

<file path=ppt/theme/theme3.xml><?xml version="1.0" encoding="utf-8"?>
<a:theme xmlns:a="http://schemas.openxmlformats.org/drawingml/2006/main" name="YMCA-Blu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YMCA-Blu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78842A87A53A4793DED8C7D85E8F75" ma:contentTypeVersion="7" ma:contentTypeDescription="Create a new document." ma:contentTypeScope="" ma:versionID="6be67e41b3943cb122ec91e5eb77e8fb">
  <xsd:schema xmlns:xsd="http://www.w3.org/2001/XMLSchema" xmlns:xs="http://www.w3.org/2001/XMLSchema" xmlns:p="http://schemas.microsoft.com/office/2006/metadata/properties" xmlns:ns2="9157aae2-dc66-47d2-9828-b045947fe97b" targetNamespace="http://schemas.microsoft.com/office/2006/metadata/properties" ma:root="true" ma:fieldsID="b86ab454305c136d2a4a4aac9f601843" ns2:_="">
    <xsd:import namespace="9157aae2-dc66-47d2-9828-b045947fe9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57aae2-dc66-47d2-9828-b045947fe9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F4B021-4758-4A48-B8A2-042FC1A83E0E}">
  <ds:schemaRefs>
    <ds:schemaRef ds:uri="http://schemas.microsoft.com/sharepoint/v3/contenttype/forms"/>
  </ds:schemaRefs>
</ds:datastoreItem>
</file>

<file path=customXml/itemProps2.xml><?xml version="1.0" encoding="utf-8"?>
<ds:datastoreItem xmlns:ds="http://schemas.openxmlformats.org/officeDocument/2006/customXml" ds:itemID="{A9EFC4D4-E0A0-431C-9AAE-8DAA2D29C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57aae2-dc66-47d2-9828-b045947fe9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74A211-A6C5-481E-A5C5-A43A328580EA}">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9157aae2-dc66-47d2-9828-b045947fe97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3390</Words>
  <Application>Microsoft Office PowerPoint</Application>
  <PresentationFormat>Widescreen</PresentationFormat>
  <Paragraphs>583</Paragraphs>
  <Slides>40</Slides>
  <Notes>33</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40</vt:i4>
      </vt:variant>
    </vt:vector>
  </HeadingPairs>
  <TitlesOfParts>
    <vt:vector size="64" baseType="lpstr">
      <vt:lpstr>ＭＳ Ｐゴシック</vt:lpstr>
      <vt:lpstr>Arial</vt:lpstr>
      <vt:lpstr>Arial Black</vt:lpstr>
      <vt:lpstr>Arial Narrow</vt:lpstr>
      <vt:lpstr>Arial Regular</vt:lpstr>
      <vt:lpstr>Arial,Sans-Serif</vt:lpstr>
      <vt:lpstr>Calibri</vt:lpstr>
      <vt:lpstr>Calibri Light</vt:lpstr>
      <vt:lpstr>Courier New</vt:lpstr>
      <vt:lpstr>Fira Sans</vt:lpstr>
      <vt:lpstr>Fira Sans Black</vt:lpstr>
      <vt:lpstr>Segoe UI</vt:lpstr>
      <vt:lpstr>Symbol</vt:lpstr>
      <vt:lpstr>Tahoma</vt:lpstr>
      <vt:lpstr>Times New Roman</vt:lpstr>
      <vt:lpstr>Verdana</vt:lpstr>
      <vt:lpstr>Wingdings</vt:lpstr>
      <vt:lpstr>1_Office Theme</vt:lpstr>
      <vt:lpstr>3_Office Theme</vt:lpstr>
      <vt:lpstr>YMCA-Blue</vt:lpstr>
      <vt:lpstr>6_YMCA-Blue</vt:lpstr>
      <vt:lpstr>Office Theme</vt:lpstr>
      <vt:lpstr>2_Office Theme</vt:lpstr>
      <vt:lpstr>4_Office Theme</vt:lpstr>
      <vt:lpstr>Thank you for joining! We will begin momentarily. Please note today’s meeting will be recorded.</vt:lpstr>
      <vt:lpstr>PowerPoint Presentation</vt:lpstr>
      <vt:lpstr>PowerPoint Presentation</vt:lpstr>
      <vt:lpstr>Purpose of the National Collaborative</vt:lpstr>
      <vt:lpstr>PowerPoint Presentation</vt:lpstr>
      <vt:lpstr>CODI Overview</vt:lpstr>
      <vt:lpstr>PowerPoint Presentation</vt:lpstr>
      <vt:lpstr>PowerPoint Presentation</vt:lpstr>
      <vt:lpstr>PowerPoint Presentation</vt:lpstr>
      <vt:lpstr>Clinical-Community Distributed Data Network</vt:lpstr>
      <vt:lpstr>CODI Evolution</vt:lpstr>
      <vt:lpstr>PowerPoint Presentation</vt:lpstr>
      <vt:lpstr>CODI Strikes (a) CHORDS: Implementing a Clinical-Community Partnership in Colorado  Emily Bacon, PhD  Bacon Analytics; Denver Health and Hospital Authority  Nina Bastian Colorado Health Institute  November 16, 2022</vt:lpstr>
      <vt:lpstr>Overview</vt:lpstr>
      <vt:lpstr>CHORDS: Colorado Health Observation Regional Data Service</vt:lpstr>
      <vt:lpstr>CODI@CHORDS Partnership</vt:lpstr>
      <vt:lpstr>The Journey: CODI Integration Into CHORDS</vt:lpstr>
      <vt:lpstr>The Journey: CODI Integration Into CHORDS</vt:lpstr>
      <vt:lpstr>The Journey: CODI Integration Into CHORDS</vt:lpstr>
      <vt:lpstr>Challenges     Accomplishments     Learnings</vt:lpstr>
      <vt:lpstr>Challenges     Accomplishments     Learnings</vt:lpstr>
      <vt:lpstr>Challenges     Accomplishments     Learnings</vt:lpstr>
      <vt:lpstr>SDOH Data Integration</vt:lpstr>
      <vt:lpstr>Experiences Incorporating SDOH Data</vt:lpstr>
      <vt:lpstr>Standardizing and Sharing Data: Challenges</vt:lpstr>
      <vt:lpstr>Standardizing and Sharing Data: Opportunities</vt:lpstr>
      <vt:lpstr>Next Steps</vt:lpstr>
      <vt:lpstr>Resources</vt:lpstr>
      <vt:lpstr>CODI NC</vt:lpstr>
      <vt:lpstr>Engaging Partners &amp; Building Trust</vt:lpstr>
      <vt:lpstr>CODI NC Partners</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Pooja Verma</dc:creator>
  <cp:lastModifiedBy>Stephanie Poley</cp:lastModifiedBy>
  <cp:revision>2</cp:revision>
  <dcterms:created xsi:type="dcterms:W3CDTF">2021-04-19T20:30:58Z</dcterms:created>
  <dcterms:modified xsi:type="dcterms:W3CDTF">2022-12-01T16:11:19Z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0x0101006278842A87A53A4793DED8C7D85E8F75</vt:lpwstr>
  </property>
</Properties>
</file>